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30243463" cy="42484675"/>
  <p:notesSz cx="6858000" cy="9144000"/>
  <p:defaultTextStyle>
    <a:defPPr>
      <a:defRPr lang="es-ES"/>
    </a:defPPr>
    <a:lvl1pPr algn="l" defTabSz="3753305" rtl="0" fontAlgn="base">
      <a:spcBef>
        <a:spcPct val="0"/>
      </a:spcBef>
      <a:spcAft>
        <a:spcPct val="0"/>
      </a:spcAft>
      <a:defRPr sz="7300" kern="1200">
        <a:solidFill>
          <a:schemeClr val="tx1"/>
        </a:solidFill>
        <a:latin typeface="Arial" charset="0"/>
        <a:ea typeface="+mn-ea"/>
        <a:cs typeface="+mn-cs"/>
      </a:defRPr>
    </a:lvl1pPr>
    <a:lvl2pPr marL="1876653" indent="-1459620" algn="l" defTabSz="3753305" rtl="0" fontAlgn="base">
      <a:spcBef>
        <a:spcPct val="0"/>
      </a:spcBef>
      <a:spcAft>
        <a:spcPct val="0"/>
      </a:spcAft>
      <a:defRPr sz="7300" kern="1200">
        <a:solidFill>
          <a:schemeClr val="tx1"/>
        </a:solidFill>
        <a:latin typeface="Arial" charset="0"/>
        <a:ea typeface="+mn-ea"/>
        <a:cs typeface="+mn-cs"/>
      </a:defRPr>
    </a:lvl2pPr>
    <a:lvl3pPr marL="3753305" indent="-2919237" algn="l" defTabSz="3753305" rtl="0" fontAlgn="base">
      <a:spcBef>
        <a:spcPct val="0"/>
      </a:spcBef>
      <a:spcAft>
        <a:spcPct val="0"/>
      </a:spcAft>
      <a:defRPr sz="7300" kern="1200">
        <a:solidFill>
          <a:schemeClr val="tx1"/>
        </a:solidFill>
        <a:latin typeface="Arial" charset="0"/>
        <a:ea typeface="+mn-ea"/>
        <a:cs typeface="+mn-cs"/>
      </a:defRPr>
    </a:lvl3pPr>
    <a:lvl4pPr marL="5629958" indent="-4378857" algn="l" defTabSz="3753305" rtl="0" fontAlgn="base">
      <a:spcBef>
        <a:spcPct val="0"/>
      </a:spcBef>
      <a:spcAft>
        <a:spcPct val="0"/>
      </a:spcAft>
      <a:defRPr sz="7300" kern="1200">
        <a:solidFill>
          <a:schemeClr val="tx1"/>
        </a:solidFill>
        <a:latin typeface="Arial" charset="0"/>
        <a:ea typeface="+mn-ea"/>
        <a:cs typeface="+mn-cs"/>
      </a:defRPr>
    </a:lvl4pPr>
    <a:lvl5pPr marL="7506612" indent="-5838476" algn="l" defTabSz="3753305" rtl="0" fontAlgn="base">
      <a:spcBef>
        <a:spcPct val="0"/>
      </a:spcBef>
      <a:spcAft>
        <a:spcPct val="0"/>
      </a:spcAft>
      <a:defRPr sz="7300" kern="1200">
        <a:solidFill>
          <a:schemeClr val="tx1"/>
        </a:solidFill>
        <a:latin typeface="Arial" charset="0"/>
        <a:ea typeface="+mn-ea"/>
        <a:cs typeface="+mn-cs"/>
      </a:defRPr>
    </a:lvl5pPr>
    <a:lvl6pPr marL="2085169" algn="l" defTabSz="834068" rtl="0" eaLnBrk="1" latinLnBrk="0" hangingPunct="1">
      <a:defRPr sz="7300" kern="1200">
        <a:solidFill>
          <a:schemeClr val="tx1"/>
        </a:solidFill>
        <a:latin typeface="Arial" charset="0"/>
        <a:ea typeface="+mn-ea"/>
        <a:cs typeface="+mn-cs"/>
      </a:defRPr>
    </a:lvl6pPr>
    <a:lvl7pPr marL="2502204" algn="l" defTabSz="834068" rtl="0" eaLnBrk="1" latinLnBrk="0" hangingPunct="1">
      <a:defRPr sz="7300" kern="1200">
        <a:solidFill>
          <a:schemeClr val="tx1"/>
        </a:solidFill>
        <a:latin typeface="Arial" charset="0"/>
        <a:ea typeface="+mn-ea"/>
        <a:cs typeface="+mn-cs"/>
      </a:defRPr>
    </a:lvl7pPr>
    <a:lvl8pPr marL="2919237" algn="l" defTabSz="834068" rtl="0" eaLnBrk="1" latinLnBrk="0" hangingPunct="1">
      <a:defRPr sz="7300" kern="1200">
        <a:solidFill>
          <a:schemeClr val="tx1"/>
        </a:solidFill>
        <a:latin typeface="Arial" charset="0"/>
        <a:ea typeface="+mn-ea"/>
        <a:cs typeface="+mn-cs"/>
      </a:defRPr>
    </a:lvl8pPr>
    <a:lvl9pPr marL="3336272" algn="l" defTabSz="834068" rtl="0" eaLnBrk="1" latinLnBrk="0" hangingPunct="1">
      <a:defRPr sz="7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3381">
          <p15:clr>
            <a:srgbClr val="A4A3A4"/>
          </p15:clr>
        </p15:guide>
        <p15:guide id="2" pos="114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072"/>
    <a:srgbClr val="009FDA"/>
    <a:srgbClr val="00CCFF"/>
    <a:srgbClr val="0099FF"/>
    <a:srgbClr val="5688A7"/>
    <a:srgbClr val="A37BC2"/>
    <a:srgbClr val="4CD6D0"/>
    <a:srgbClr val="000000"/>
    <a:srgbClr val="003C6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742" autoAdjust="0"/>
  </p:normalViewPr>
  <p:slideViewPr>
    <p:cSldViewPr showGuides="1">
      <p:cViewPr>
        <p:scale>
          <a:sx n="80" d="100"/>
          <a:sy n="80" d="100"/>
        </p:scale>
        <p:origin x="536" y="-13152"/>
      </p:cViewPr>
      <p:guideLst>
        <p:guide orient="horz" pos="13381"/>
        <p:guide pos="1149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6FEC8D-1059-4A53-A014-F08AAE7F7C55}" type="datetimeFigureOut">
              <a:rPr lang="es-ES" smtClean="0"/>
              <a:pPr/>
              <a:t>14/4/20</a:t>
            </a:fld>
            <a:endParaRPr lang="es-ES"/>
          </a:p>
        </p:txBody>
      </p:sp>
      <p:sp>
        <p:nvSpPr>
          <p:cNvPr id="4" name="3 Marcador de imagen de diapositiva"/>
          <p:cNvSpPr>
            <a:spLocks noGrp="1" noRot="1" noChangeAspect="1"/>
          </p:cNvSpPr>
          <p:nvPr>
            <p:ph type="sldImg" idx="2"/>
          </p:nvPr>
        </p:nvSpPr>
        <p:spPr>
          <a:xfrm>
            <a:off x="2209800" y="685800"/>
            <a:ext cx="2438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87FCB7-5274-4F87-ACE6-31E6DCA63008}" type="slidenum">
              <a:rPr lang="es-ES" smtClean="0"/>
              <a:pPr/>
              <a:t>‹#›</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2209800" y="685800"/>
            <a:ext cx="2438400" cy="3429000"/>
          </a:xfrm>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7287FCB7-5274-4F87-ACE6-31E6DCA63008}" type="slidenum">
              <a:rPr lang="es-ES" smtClean="0"/>
              <a:pPr/>
              <a:t>1</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2170027" y="11033348"/>
            <a:ext cx="24593631" cy="7613170"/>
          </a:xfrm>
        </p:spPr>
        <p:txBody>
          <a:bodyPr/>
          <a:lstStyle/>
          <a:p>
            <a:r>
              <a:rPr lang="es-ES"/>
              <a:t>Haga clic para modificar el estilo de título del patrón</a:t>
            </a:r>
          </a:p>
        </p:txBody>
      </p:sp>
      <p:sp>
        <p:nvSpPr>
          <p:cNvPr id="3" name="2 Subtítulo"/>
          <p:cNvSpPr>
            <a:spLocks noGrp="1"/>
          </p:cNvSpPr>
          <p:nvPr>
            <p:ph type="subTitle" idx="1"/>
          </p:nvPr>
        </p:nvSpPr>
        <p:spPr>
          <a:xfrm>
            <a:off x="4340053" y="20126396"/>
            <a:ext cx="20253579" cy="9076609"/>
          </a:xfrm>
        </p:spPr>
        <p:txBody>
          <a:bodyPr/>
          <a:lstStyle>
            <a:lvl1pPr marL="0" indent="0" algn="ctr">
              <a:buNone/>
              <a:defRPr>
                <a:solidFill>
                  <a:schemeClr val="tx1">
                    <a:tint val="75000"/>
                  </a:schemeClr>
                </a:solidFill>
              </a:defRPr>
            </a:lvl1pPr>
            <a:lvl2pPr marL="1876653" indent="0" algn="ctr">
              <a:buNone/>
              <a:defRPr>
                <a:solidFill>
                  <a:schemeClr val="tx1">
                    <a:tint val="75000"/>
                  </a:schemeClr>
                </a:solidFill>
              </a:defRPr>
            </a:lvl2pPr>
            <a:lvl3pPr marL="3753305" indent="0" algn="ctr">
              <a:buNone/>
              <a:defRPr>
                <a:solidFill>
                  <a:schemeClr val="tx1">
                    <a:tint val="75000"/>
                  </a:schemeClr>
                </a:solidFill>
              </a:defRPr>
            </a:lvl3pPr>
            <a:lvl4pPr marL="5629958" indent="0" algn="ctr">
              <a:buNone/>
              <a:defRPr>
                <a:solidFill>
                  <a:schemeClr val="tx1">
                    <a:tint val="75000"/>
                  </a:schemeClr>
                </a:solidFill>
              </a:defRPr>
            </a:lvl4pPr>
            <a:lvl5pPr marL="7506612" indent="0" algn="ctr">
              <a:buNone/>
              <a:defRPr>
                <a:solidFill>
                  <a:schemeClr val="tx1">
                    <a:tint val="75000"/>
                  </a:schemeClr>
                </a:solidFill>
              </a:defRPr>
            </a:lvl5pPr>
            <a:lvl6pPr marL="9383264" indent="0" algn="ctr">
              <a:buNone/>
              <a:defRPr>
                <a:solidFill>
                  <a:schemeClr val="tx1">
                    <a:tint val="75000"/>
                  </a:schemeClr>
                </a:solidFill>
              </a:defRPr>
            </a:lvl6pPr>
            <a:lvl7pPr marL="11259917" indent="0" algn="ctr">
              <a:buNone/>
              <a:defRPr>
                <a:solidFill>
                  <a:schemeClr val="tx1">
                    <a:tint val="75000"/>
                  </a:schemeClr>
                </a:solidFill>
              </a:defRPr>
            </a:lvl7pPr>
            <a:lvl8pPr marL="13136570" indent="0" algn="ctr">
              <a:buNone/>
              <a:defRPr>
                <a:solidFill>
                  <a:schemeClr val="tx1">
                    <a:tint val="75000"/>
                  </a:schemeClr>
                </a:solidFill>
              </a:defRPr>
            </a:lvl8pPr>
            <a:lvl9pPr marL="15013222"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lvl1pPr>
              <a:defRPr/>
            </a:lvl1pPr>
          </a:lstStyle>
          <a:p>
            <a:pPr>
              <a:defRPr/>
            </a:pPr>
            <a:fld id="{43139AFD-5A34-46FB-8B77-1F3477E7D308}" type="datetimeFigureOut">
              <a:rPr lang="es-ES"/>
              <a:pPr>
                <a:defRPr/>
              </a:pPr>
              <a:t>14/4/20</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B8968C60-5CC2-4F7B-90AF-6A7BA8D2FC32}" type="slidenum">
              <a:rPr lang="es-ES"/>
              <a:pPr>
                <a:defRPr/>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fld id="{A4EBD839-4FF9-46D2-97E9-1AD16FD2BF5D}" type="datetimeFigureOut">
              <a:rPr lang="es-ES"/>
              <a:pPr>
                <a:defRPr/>
              </a:pPr>
              <a:t>14/4/20</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208E6093-10D2-4042-AE88-3A7BF191756A}" type="slidenum">
              <a:rPr lang="es-ES"/>
              <a:pPr>
                <a:defRPr/>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20976923" y="1422342"/>
            <a:ext cx="6510079" cy="30304693"/>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1446685" y="1422342"/>
            <a:ext cx="19048008" cy="30304693"/>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fld id="{552B7809-94EC-4FA0-B3F9-16BD5C8F831D}" type="datetimeFigureOut">
              <a:rPr lang="es-ES"/>
              <a:pPr>
                <a:defRPr/>
              </a:pPr>
              <a:t>14/4/20</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D55643F6-B161-421D-A98F-1A8CBB940A8A}" type="slidenum">
              <a:rPr lang="es-ES"/>
              <a:pPr>
                <a:defRPr/>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lvl1pPr>
              <a:defRPr/>
            </a:lvl1pPr>
          </a:lstStyle>
          <a:p>
            <a:pPr>
              <a:defRPr/>
            </a:pPr>
            <a:fld id="{43DDD94A-D40A-4A10-9B08-B96E76ADABD4}" type="datetimeFigureOut">
              <a:rPr lang="es-ES"/>
              <a:pPr>
                <a:defRPr/>
              </a:pPr>
              <a:t>14/4/20</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5DCACF2D-26FA-4E26-8953-F3392E6E64A3}" type="slidenum">
              <a:rPr lang="es-ES"/>
              <a:pPr>
                <a:defRPr/>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2285565" y="22823075"/>
            <a:ext cx="24593631" cy="7054104"/>
          </a:xfrm>
        </p:spPr>
        <p:txBody>
          <a:bodyPr anchor="t"/>
          <a:lstStyle>
            <a:lvl1pPr algn="l">
              <a:defRPr sz="16400" b="1" cap="all"/>
            </a:lvl1pPr>
          </a:lstStyle>
          <a:p>
            <a:r>
              <a:rPr lang="es-ES"/>
              <a:t>Haga clic para modificar el estilo de título del patrón</a:t>
            </a:r>
          </a:p>
        </p:txBody>
      </p:sp>
      <p:sp>
        <p:nvSpPr>
          <p:cNvPr id="3" name="2 Marcador de texto"/>
          <p:cNvSpPr>
            <a:spLocks noGrp="1"/>
          </p:cNvSpPr>
          <p:nvPr>
            <p:ph type="body" idx="1"/>
          </p:nvPr>
        </p:nvSpPr>
        <p:spPr>
          <a:xfrm>
            <a:off x="2285565" y="15053698"/>
            <a:ext cx="24593631" cy="7769377"/>
          </a:xfrm>
        </p:spPr>
        <p:txBody>
          <a:bodyPr anchor="b"/>
          <a:lstStyle>
            <a:lvl1pPr marL="0" indent="0">
              <a:buNone/>
              <a:defRPr sz="8200">
                <a:solidFill>
                  <a:schemeClr val="tx1">
                    <a:tint val="75000"/>
                  </a:schemeClr>
                </a:solidFill>
              </a:defRPr>
            </a:lvl1pPr>
            <a:lvl2pPr marL="1876653" indent="0">
              <a:buNone/>
              <a:defRPr sz="7300">
                <a:solidFill>
                  <a:schemeClr val="tx1">
                    <a:tint val="75000"/>
                  </a:schemeClr>
                </a:solidFill>
              </a:defRPr>
            </a:lvl2pPr>
            <a:lvl3pPr marL="3753305" indent="0">
              <a:buNone/>
              <a:defRPr sz="6600">
                <a:solidFill>
                  <a:schemeClr val="tx1">
                    <a:tint val="75000"/>
                  </a:schemeClr>
                </a:solidFill>
              </a:defRPr>
            </a:lvl3pPr>
            <a:lvl4pPr marL="5629958" indent="0">
              <a:buNone/>
              <a:defRPr sz="5800">
                <a:solidFill>
                  <a:schemeClr val="tx1">
                    <a:tint val="75000"/>
                  </a:schemeClr>
                </a:solidFill>
              </a:defRPr>
            </a:lvl4pPr>
            <a:lvl5pPr marL="7506612" indent="0">
              <a:buNone/>
              <a:defRPr sz="5800">
                <a:solidFill>
                  <a:schemeClr val="tx1">
                    <a:tint val="75000"/>
                  </a:schemeClr>
                </a:solidFill>
              </a:defRPr>
            </a:lvl5pPr>
            <a:lvl6pPr marL="9383264" indent="0">
              <a:buNone/>
              <a:defRPr sz="5800">
                <a:solidFill>
                  <a:schemeClr val="tx1">
                    <a:tint val="75000"/>
                  </a:schemeClr>
                </a:solidFill>
              </a:defRPr>
            </a:lvl6pPr>
            <a:lvl7pPr marL="11259917" indent="0">
              <a:buNone/>
              <a:defRPr sz="5800">
                <a:solidFill>
                  <a:schemeClr val="tx1">
                    <a:tint val="75000"/>
                  </a:schemeClr>
                </a:solidFill>
              </a:defRPr>
            </a:lvl7pPr>
            <a:lvl8pPr marL="13136570" indent="0">
              <a:buNone/>
              <a:defRPr sz="5800">
                <a:solidFill>
                  <a:schemeClr val="tx1">
                    <a:tint val="75000"/>
                  </a:schemeClr>
                </a:solidFill>
              </a:defRPr>
            </a:lvl8pPr>
            <a:lvl9pPr marL="15013222" indent="0">
              <a:buNone/>
              <a:defRPr sz="58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C6A15062-BA7A-4399-BE2E-C0482773F79A}" type="datetimeFigureOut">
              <a:rPr lang="es-ES"/>
              <a:pPr>
                <a:defRPr/>
              </a:pPr>
              <a:t>14/4/20</a:t>
            </a:fld>
            <a:endParaRPr lang="es-ES"/>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8C2C76FC-2A9F-44C5-A630-870225A80986}" type="slidenum">
              <a:rPr lang="es-ES"/>
              <a:pPr>
                <a:defRPr/>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1446686" y="8287346"/>
            <a:ext cx="12779043" cy="23439690"/>
          </a:xfrm>
        </p:spPr>
        <p:txBody>
          <a:bodyPr/>
          <a:lstStyle>
            <a:lvl1pPr>
              <a:defRPr sz="11500"/>
            </a:lvl1pPr>
            <a:lvl2pPr>
              <a:defRPr sz="9800"/>
            </a:lvl2pPr>
            <a:lvl3pPr>
              <a:defRPr sz="8200"/>
            </a:lvl3pPr>
            <a:lvl4pPr>
              <a:defRPr sz="7300"/>
            </a:lvl4pPr>
            <a:lvl5pPr>
              <a:defRPr sz="7300"/>
            </a:lvl5pPr>
            <a:lvl6pPr>
              <a:defRPr sz="7300"/>
            </a:lvl6pPr>
            <a:lvl7pPr>
              <a:defRPr sz="7300"/>
            </a:lvl7pPr>
            <a:lvl8pPr>
              <a:defRPr sz="7300"/>
            </a:lvl8pPr>
            <a:lvl9pPr>
              <a:defRPr sz="73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14707959" y="8287346"/>
            <a:ext cx="12779043" cy="23439690"/>
          </a:xfrm>
        </p:spPr>
        <p:txBody>
          <a:bodyPr/>
          <a:lstStyle>
            <a:lvl1pPr>
              <a:defRPr sz="11500"/>
            </a:lvl1pPr>
            <a:lvl2pPr>
              <a:defRPr sz="9800"/>
            </a:lvl2pPr>
            <a:lvl3pPr>
              <a:defRPr sz="8200"/>
            </a:lvl3pPr>
            <a:lvl4pPr>
              <a:defRPr sz="7300"/>
            </a:lvl4pPr>
            <a:lvl5pPr>
              <a:defRPr sz="7300"/>
            </a:lvl5pPr>
            <a:lvl6pPr>
              <a:defRPr sz="7300"/>
            </a:lvl6pPr>
            <a:lvl7pPr>
              <a:defRPr sz="7300"/>
            </a:lvl7pPr>
            <a:lvl8pPr>
              <a:defRPr sz="7300"/>
            </a:lvl8pPr>
            <a:lvl9pPr>
              <a:defRPr sz="73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3 Marcador de fecha"/>
          <p:cNvSpPr>
            <a:spLocks noGrp="1"/>
          </p:cNvSpPr>
          <p:nvPr>
            <p:ph type="dt" sz="half" idx="10"/>
          </p:nvPr>
        </p:nvSpPr>
        <p:spPr/>
        <p:txBody>
          <a:bodyPr/>
          <a:lstStyle>
            <a:lvl1pPr>
              <a:defRPr/>
            </a:lvl1pPr>
          </a:lstStyle>
          <a:p>
            <a:pPr>
              <a:defRPr/>
            </a:pPr>
            <a:fld id="{F352A96D-5C96-45C2-A232-82965FA1898D}" type="datetimeFigureOut">
              <a:rPr lang="es-ES"/>
              <a:pPr>
                <a:defRPr/>
              </a:pPr>
              <a:t>14/4/20</a:t>
            </a:fld>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655DB95C-CAFA-4E52-83BB-84DE6F249DFD}" type="slidenum">
              <a:rPr lang="es-ES"/>
              <a:pPr>
                <a:defRPr/>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1446685" y="7950261"/>
            <a:ext cx="12784068" cy="3313289"/>
          </a:xfrm>
        </p:spPr>
        <p:txBody>
          <a:bodyPr anchor="b"/>
          <a:lstStyle>
            <a:lvl1pPr marL="0" indent="0">
              <a:buNone/>
              <a:defRPr sz="9800" b="1"/>
            </a:lvl1pPr>
            <a:lvl2pPr marL="1876653" indent="0">
              <a:buNone/>
              <a:defRPr sz="8200" b="1"/>
            </a:lvl2pPr>
            <a:lvl3pPr marL="3753305" indent="0">
              <a:buNone/>
              <a:defRPr sz="7300" b="1"/>
            </a:lvl3pPr>
            <a:lvl4pPr marL="5629958" indent="0">
              <a:buNone/>
              <a:defRPr sz="6600" b="1"/>
            </a:lvl4pPr>
            <a:lvl5pPr marL="7506612" indent="0">
              <a:buNone/>
              <a:defRPr sz="6600" b="1"/>
            </a:lvl5pPr>
            <a:lvl6pPr marL="9383264" indent="0">
              <a:buNone/>
              <a:defRPr sz="6600" b="1"/>
            </a:lvl6pPr>
            <a:lvl7pPr marL="11259917" indent="0">
              <a:buNone/>
              <a:defRPr sz="6600" b="1"/>
            </a:lvl7pPr>
            <a:lvl8pPr marL="13136570" indent="0">
              <a:buNone/>
              <a:defRPr sz="6600" b="1"/>
            </a:lvl8pPr>
            <a:lvl9pPr marL="15013222" indent="0">
              <a:buNone/>
              <a:defRPr sz="6600" b="1"/>
            </a:lvl9pPr>
          </a:lstStyle>
          <a:p>
            <a:pPr lvl="0"/>
            <a:r>
              <a:rPr lang="es-ES"/>
              <a:t>Haga clic para modificar el estilo de texto del patrón</a:t>
            </a:r>
          </a:p>
        </p:txBody>
      </p:sp>
      <p:sp>
        <p:nvSpPr>
          <p:cNvPr id="4" name="3 Marcador de contenido"/>
          <p:cNvSpPr>
            <a:spLocks noGrp="1"/>
          </p:cNvSpPr>
          <p:nvPr>
            <p:ph sz="half" idx="2"/>
          </p:nvPr>
        </p:nvSpPr>
        <p:spPr>
          <a:xfrm>
            <a:off x="1446685" y="11263552"/>
            <a:ext cx="12784068" cy="20463481"/>
          </a:xfrm>
        </p:spPr>
        <p:txBody>
          <a:bodyPr/>
          <a:lstStyle>
            <a:lvl1pPr>
              <a:defRPr sz="9800"/>
            </a:lvl1pPr>
            <a:lvl2pPr>
              <a:defRPr sz="8200"/>
            </a:lvl2pPr>
            <a:lvl3pPr>
              <a:defRPr sz="7300"/>
            </a:lvl3pPr>
            <a:lvl4pPr>
              <a:defRPr sz="6600"/>
            </a:lvl4pPr>
            <a:lvl5pPr>
              <a:defRPr sz="6600"/>
            </a:lvl5pPr>
            <a:lvl6pPr>
              <a:defRPr sz="6600"/>
            </a:lvl6pPr>
            <a:lvl7pPr>
              <a:defRPr sz="6600"/>
            </a:lvl7pPr>
            <a:lvl8pPr>
              <a:defRPr sz="6600"/>
            </a:lvl8pPr>
            <a:lvl9pPr>
              <a:defRPr sz="6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14697910" y="7950261"/>
            <a:ext cx="12789090" cy="3313289"/>
          </a:xfrm>
        </p:spPr>
        <p:txBody>
          <a:bodyPr anchor="b"/>
          <a:lstStyle>
            <a:lvl1pPr marL="0" indent="0">
              <a:buNone/>
              <a:defRPr sz="9800" b="1"/>
            </a:lvl1pPr>
            <a:lvl2pPr marL="1876653" indent="0">
              <a:buNone/>
              <a:defRPr sz="8200" b="1"/>
            </a:lvl2pPr>
            <a:lvl3pPr marL="3753305" indent="0">
              <a:buNone/>
              <a:defRPr sz="7300" b="1"/>
            </a:lvl3pPr>
            <a:lvl4pPr marL="5629958" indent="0">
              <a:buNone/>
              <a:defRPr sz="6600" b="1"/>
            </a:lvl4pPr>
            <a:lvl5pPr marL="7506612" indent="0">
              <a:buNone/>
              <a:defRPr sz="6600" b="1"/>
            </a:lvl5pPr>
            <a:lvl6pPr marL="9383264" indent="0">
              <a:buNone/>
              <a:defRPr sz="6600" b="1"/>
            </a:lvl6pPr>
            <a:lvl7pPr marL="11259917" indent="0">
              <a:buNone/>
              <a:defRPr sz="6600" b="1"/>
            </a:lvl7pPr>
            <a:lvl8pPr marL="13136570" indent="0">
              <a:buNone/>
              <a:defRPr sz="6600" b="1"/>
            </a:lvl8pPr>
            <a:lvl9pPr marL="15013222" indent="0">
              <a:buNone/>
              <a:defRPr sz="6600" b="1"/>
            </a:lvl9pPr>
          </a:lstStyle>
          <a:p>
            <a:pPr lvl="0"/>
            <a:r>
              <a:rPr lang="es-ES"/>
              <a:t>Haga clic para modificar el estilo de texto del patrón</a:t>
            </a:r>
          </a:p>
        </p:txBody>
      </p:sp>
      <p:sp>
        <p:nvSpPr>
          <p:cNvPr id="6" name="5 Marcador de contenido"/>
          <p:cNvSpPr>
            <a:spLocks noGrp="1"/>
          </p:cNvSpPr>
          <p:nvPr>
            <p:ph sz="quarter" idx="4"/>
          </p:nvPr>
        </p:nvSpPr>
        <p:spPr>
          <a:xfrm>
            <a:off x="14697910" y="11263552"/>
            <a:ext cx="12789090" cy="20463481"/>
          </a:xfrm>
        </p:spPr>
        <p:txBody>
          <a:bodyPr/>
          <a:lstStyle>
            <a:lvl1pPr>
              <a:defRPr sz="9800"/>
            </a:lvl1pPr>
            <a:lvl2pPr>
              <a:defRPr sz="8200"/>
            </a:lvl2pPr>
            <a:lvl3pPr>
              <a:defRPr sz="7300"/>
            </a:lvl3pPr>
            <a:lvl4pPr>
              <a:defRPr sz="6600"/>
            </a:lvl4pPr>
            <a:lvl5pPr>
              <a:defRPr sz="6600"/>
            </a:lvl5pPr>
            <a:lvl6pPr>
              <a:defRPr sz="6600"/>
            </a:lvl6pPr>
            <a:lvl7pPr>
              <a:defRPr sz="6600"/>
            </a:lvl7pPr>
            <a:lvl8pPr>
              <a:defRPr sz="6600"/>
            </a:lvl8pPr>
            <a:lvl9pPr>
              <a:defRPr sz="6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3 Marcador de fecha"/>
          <p:cNvSpPr>
            <a:spLocks noGrp="1"/>
          </p:cNvSpPr>
          <p:nvPr>
            <p:ph type="dt" sz="half" idx="10"/>
          </p:nvPr>
        </p:nvSpPr>
        <p:spPr/>
        <p:txBody>
          <a:bodyPr/>
          <a:lstStyle>
            <a:lvl1pPr>
              <a:defRPr/>
            </a:lvl1pPr>
          </a:lstStyle>
          <a:p>
            <a:pPr>
              <a:defRPr/>
            </a:pPr>
            <a:fld id="{373B3653-4020-4271-8A48-9B515ACBF9B6}" type="datetimeFigureOut">
              <a:rPr lang="es-ES"/>
              <a:pPr>
                <a:defRPr/>
              </a:pPr>
              <a:t>14/4/20</a:t>
            </a:fld>
            <a:endParaRPr lang="es-ES"/>
          </a:p>
        </p:txBody>
      </p:sp>
      <p:sp>
        <p:nvSpPr>
          <p:cNvPr id="8" name="4 Marcador de pie de página"/>
          <p:cNvSpPr>
            <a:spLocks noGrp="1"/>
          </p:cNvSpPr>
          <p:nvPr>
            <p:ph type="ftr" sz="quarter" idx="11"/>
          </p:nvPr>
        </p:nvSpPr>
        <p:spPr/>
        <p:txBody>
          <a:bodyPr/>
          <a:lstStyle>
            <a:lvl1pPr>
              <a:defRPr/>
            </a:lvl1pPr>
          </a:lstStyle>
          <a:p>
            <a:pPr>
              <a:defRPr/>
            </a:pPr>
            <a:endParaRPr lang="es-ES"/>
          </a:p>
        </p:txBody>
      </p:sp>
      <p:sp>
        <p:nvSpPr>
          <p:cNvPr id="9" name="5 Marcador de número de diapositiva"/>
          <p:cNvSpPr>
            <a:spLocks noGrp="1"/>
          </p:cNvSpPr>
          <p:nvPr>
            <p:ph type="sldNum" sz="quarter" idx="12"/>
          </p:nvPr>
        </p:nvSpPr>
        <p:spPr/>
        <p:txBody>
          <a:bodyPr/>
          <a:lstStyle>
            <a:lvl1pPr>
              <a:defRPr/>
            </a:lvl1pPr>
          </a:lstStyle>
          <a:p>
            <a:pPr>
              <a:defRPr/>
            </a:pPr>
            <a:fld id="{1FD00747-2AE9-45D9-A26F-F12B109C855D}" type="slidenum">
              <a:rPr lang="es-ES"/>
              <a:pPr>
                <a:defRPr/>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3 Marcador de fecha"/>
          <p:cNvSpPr>
            <a:spLocks noGrp="1"/>
          </p:cNvSpPr>
          <p:nvPr>
            <p:ph type="dt" sz="half" idx="10"/>
          </p:nvPr>
        </p:nvSpPr>
        <p:spPr/>
        <p:txBody>
          <a:bodyPr/>
          <a:lstStyle>
            <a:lvl1pPr>
              <a:defRPr/>
            </a:lvl1pPr>
          </a:lstStyle>
          <a:p>
            <a:pPr>
              <a:defRPr/>
            </a:pPr>
            <a:fld id="{D8F0C6B5-6D07-494A-8BFA-721B1DCC106B}" type="datetimeFigureOut">
              <a:rPr lang="es-ES"/>
              <a:pPr>
                <a:defRPr/>
              </a:pPr>
              <a:t>14/4/20</a:t>
            </a:fld>
            <a:endParaRPr lang="es-ES"/>
          </a:p>
        </p:txBody>
      </p:sp>
      <p:sp>
        <p:nvSpPr>
          <p:cNvPr id="4" name="4 Marcador de pie de página"/>
          <p:cNvSpPr>
            <a:spLocks noGrp="1"/>
          </p:cNvSpPr>
          <p:nvPr>
            <p:ph type="ftr" sz="quarter" idx="11"/>
          </p:nvPr>
        </p:nvSpPr>
        <p:spPr/>
        <p:txBody>
          <a:bodyPr/>
          <a:lstStyle>
            <a:lvl1pPr>
              <a:defRPr/>
            </a:lvl1pPr>
          </a:lstStyle>
          <a:p>
            <a:pPr>
              <a:defRPr/>
            </a:pPr>
            <a:endParaRPr lang="es-ES"/>
          </a:p>
        </p:txBody>
      </p:sp>
      <p:sp>
        <p:nvSpPr>
          <p:cNvPr id="5" name="5 Marcador de número de diapositiva"/>
          <p:cNvSpPr>
            <a:spLocks noGrp="1"/>
          </p:cNvSpPr>
          <p:nvPr>
            <p:ph type="sldNum" sz="quarter" idx="12"/>
          </p:nvPr>
        </p:nvSpPr>
        <p:spPr/>
        <p:txBody>
          <a:bodyPr/>
          <a:lstStyle>
            <a:lvl1pPr>
              <a:defRPr/>
            </a:lvl1pPr>
          </a:lstStyle>
          <a:p>
            <a:pPr>
              <a:defRPr/>
            </a:pPr>
            <a:fld id="{702DD2A8-66D0-4B3A-9770-622B714F86FE}" type="slidenum">
              <a:rPr lang="es-ES"/>
              <a:pPr>
                <a:defRPr/>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fld id="{15DB1E8D-1DB7-476B-8561-676C92743A2A}" type="datetimeFigureOut">
              <a:rPr lang="es-ES"/>
              <a:pPr>
                <a:defRPr/>
              </a:pPr>
              <a:t>14/4/20</a:t>
            </a:fld>
            <a:endParaRPr lang="es-ES"/>
          </a:p>
        </p:txBody>
      </p:sp>
      <p:sp>
        <p:nvSpPr>
          <p:cNvPr id="3" name="4 Marcador de pie de página"/>
          <p:cNvSpPr>
            <a:spLocks noGrp="1"/>
          </p:cNvSpPr>
          <p:nvPr>
            <p:ph type="ftr" sz="quarter" idx="11"/>
          </p:nvPr>
        </p:nvSpPr>
        <p:spPr/>
        <p:txBody>
          <a:bodyPr/>
          <a:lstStyle>
            <a:lvl1pPr>
              <a:defRPr/>
            </a:lvl1pPr>
          </a:lstStyle>
          <a:p>
            <a:pPr>
              <a:defRPr/>
            </a:pPr>
            <a:endParaRPr lang="es-ES"/>
          </a:p>
        </p:txBody>
      </p:sp>
      <p:sp>
        <p:nvSpPr>
          <p:cNvPr id="4" name="5 Marcador de número de diapositiva"/>
          <p:cNvSpPr>
            <a:spLocks noGrp="1"/>
          </p:cNvSpPr>
          <p:nvPr>
            <p:ph type="sldNum" sz="quarter" idx="12"/>
          </p:nvPr>
        </p:nvSpPr>
        <p:spPr/>
        <p:txBody>
          <a:bodyPr/>
          <a:lstStyle>
            <a:lvl1pPr>
              <a:defRPr/>
            </a:lvl1pPr>
          </a:lstStyle>
          <a:p>
            <a:pPr>
              <a:defRPr/>
            </a:pPr>
            <a:fld id="{77106994-408C-4F11-B1B1-E31D60CAB7A5}" type="slidenum">
              <a:rPr lang="es-ES"/>
              <a:pPr>
                <a:defRPr/>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446690" y="1414110"/>
            <a:ext cx="9518983" cy="6018187"/>
          </a:xfrm>
        </p:spPr>
        <p:txBody>
          <a:bodyPr anchor="b"/>
          <a:lstStyle>
            <a:lvl1pPr algn="l">
              <a:defRPr sz="8200" b="1"/>
            </a:lvl1pPr>
          </a:lstStyle>
          <a:p>
            <a:r>
              <a:rPr lang="es-ES"/>
              <a:t>Haga clic para modificar el estilo de título del patrón</a:t>
            </a:r>
          </a:p>
        </p:txBody>
      </p:sp>
      <p:sp>
        <p:nvSpPr>
          <p:cNvPr id="3" name="2 Marcador de contenido"/>
          <p:cNvSpPr>
            <a:spLocks noGrp="1"/>
          </p:cNvSpPr>
          <p:nvPr>
            <p:ph idx="1"/>
          </p:nvPr>
        </p:nvSpPr>
        <p:spPr>
          <a:xfrm>
            <a:off x="11312269" y="1414115"/>
            <a:ext cx="16174734" cy="30312918"/>
          </a:xfrm>
        </p:spPr>
        <p:txBody>
          <a:bodyPr/>
          <a:lstStyle>
            <a:lvl1pPr>
              <a:defRPr sz="13100"/>
            </a:lvl1pPr>
            <a:lvl2pPr>
              <a:defRPr sz="11500"/>
            </a:lvl2pPr>
            <a:lvl3pPr>
              <a:defRPr sz="9800"/>
            </a:lvl3pPr>
            <a:lvl4pPr>
              <a:defRPr sz="8200"/>
            </a:lvl4pPr>
            <a:lvl5pPr>
              <a:defRPr sz="8200"/>
            </a:lvl5pPr>
            <a:lvl6pPr>
              <a:defRPr sz="8200"/>
            </a:lvl6pPr>
            <a:lvl7pPr>
              <a:defRPr sz="8200"/>
            </a:lvl7pPr>
            <a:lvl8pPr>
              <a:defRPr sz="8200"/>
            </a:lvl8pPr>
            <a:lvl9pPr>
              <a:defRPr sz="8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1446690" y="7432302"/>
            <a:ext cx="9518983" cy="24294733"/>
          </a:xfrm>
        </p:spPr>
        <p:txBody>
          <a:bodyPr/>
          <a:lstStyle>
            <a:lvl1pPr marL="0" indent="0">
              <a:buNone/>
              <a:defRPr sz="5800"/>
            </a:lvl1pPr>
            <a:lvl2pPr marL="1876653" indent="0">
              <a:buNone/>
              <a:defRPr sz="5000"/>
            </a:lvl2pPr>
            <a:lvl3pPr marL="3753305" indent="0">
              <a:buNone/>
              <a:defRPr sz="4100"/>
            </a:lvl3pPr>
            <a:lvl4pPr marL="5629958" indent="0">
              <a:buNone/>
              <a:defRPr sz="3700"/>
            </a:lvl4pPr>
            <a:lvl5pPr marL="7506612" indent="0">
              <a:buNone/>
              <a:defRPr sz="3700"/>
            </a:lvl5pPr>
            <a:lvl6pPr marL="9383264" indent="0">
              <a:buNone/>
              <a:defRPr sz="3700"/>
            </a:lvl6pPr>
            <a:lvl7pPr marL="11259917" indent="0">
              <a:buNone/>
              <a:defRPr sz="3700"/>
            </a:lvl7pPr>
            <a:lvl8pPr marL="13136570" indent="0">
              <a:buNone/>
              <a:defRPr sz="3700"/>
            </a:lvl8pPr>
            <a:lvl9pPr marL="15013222" indent="0">
              <a:buNone/>
              <a:defRPr sz="37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CF002B16-5EF8-47AC-8462-DBECA6CD70F3}" type="datetimeFigureOut">
              <a:rPr lang="es-ES"/>
              <a:pPr>
                <a:defRPr/>
              </a:pPr>
              <a:t>14/4/20</a:t>
            </a:fld>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6FA4890D-0972-423A-A8E0-8A4C80580487}" type="slidenum">
              <a:rPr lang="es-ES"/>
              <a:pPr>
                <a:defRPr/>
              </a:pPr>
              <a:t>‹#›</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671207" y="24862022"/>
            <a:ext cx="17360209" cy="2935101"/>
          </a:xfrm>
        </p:spPr>
        <p:txBody>
          <a:bodyPr anchor="b"/>
          <a:lstStyle>
            <a:lvl1pPr algn="l">
              <a:defRPr sz="8200" b="1"/>
            </a:lvl1pPr>
          </a:lstStyle>
          <a:p>
            <a:r>
              <a:rPr lang="es-ES"/>
              <a:t>Haga clic para modificar el estilo de título del patrón</a:t>
            </a:r>
          </a:p>
        </p:txBody>
      </p:sp>
      <p:sp>
        <p:nvSpPr>
          <p:cNvPr id="3" name="2 Marcador de posición de imagen"/>
          <p:cNvSpPr>
            <a:spLocks noGrp="1"/>
          </p:cNvSpPr>
          <p:nvPr>
            <p:ph type="pic" idx="1"/>
          </p:nvPr>
        </p:nvSpPr>
        <p:spPr>
          <a:xfrm>
            <a:off x="5671207" y="3173526"/>
            <a:ext cx="17360209" cy="21310300"/>
          </a:xfrm>
        </p:spPr>
        <p:txBody>
          <a:bodyPr rtlCol="0">
            <a:normAutofit/>
          </a:bodyPr>
          <a:lstStyle>
            <a:lvl1pPr marL="0" indent="0">
              <a:buNone/>
              <a:defRPr sz="13100"/>
            </a:lvl1pPr>
            <a:lvl2pPr marL="1876653" indent="0">
              <a:buNone/>
              <a:defRPr sz="11500"/>
            </a:lvl2pPr>
            <a:lvl3pPr marL="3753305" indent="0">
              <a:buNone/>
              <a:defRPr sz="9800"/>
            </a:lvl3pPr>
            <a:lvl4pPr marL="5629958" indent="0">
              <a:buNone/>
              <a:defRPr sz="8200"/>
            </a:lvl4pPr>
            <a:lvl5pPr marL="7506612" indent="0">
              <a:buNone/>
              <a:defRPr sz="8200"/>
            </a:lvl5pPr>
            <a:lvl6pPr marL="9383264" indent="0">
              <a:buNone/>
              <a:defRPr sz="8200"/>
            </a:lvl6pPr>
            <a:lvl7pPr marL="11259917" indent="0">
              <a:buNone/>
              <a:defRPr sz="8200"/>
            </a:lvl7pPr>
            <a:lvl8pPr marL="13136570" indent="0">
              <a:buNone/>
              <a:defRPr sz="8200"/>
            </a:lvl8pPr>
            <a:lvl9pPr marL="15013222" indent="0">
              <a:buNone/>
              <a:defRPr sz="8200"/>
            </a:lvl9pPr>
          </a:lstStyle>
          <a:p>
            <a:pPr lvl="0"/>
            <a:endParaRPr lang="es-ES" noProof="0"/>
          </a:p>
        </p:txBody>
      </p:sp>
      <p:sp>
        <p:nvSpPr>
          <p:cNvPr id="4" name="3 Marcador de texto"/>
          <p:cNvSpPr>
            <a:spLocks noGrp="1"/>
          </p:cNvSpPr>
          <p:nvPr>
            <p:ph type="body" sz="half" idx="2"/>
          </p:nvPr>
        </p:nvSpPr>
        <p:spPr>
          <a:xfrm>
            <a:off x="5671207" y="27797121"/>
            <a:ext cx="17360209" cy="4168333"/>
          </a:xfrm>
        </p:spPr>
        <p:txBody>
          <a:bodyPr/>
          <a:lstStyle>
            <a:lvl1pPr marL="0" indent="0">
              <a:buNone/>
              <a:defRPr sz="5800"/>
            </a:lvl1pPr>
            <a:lvl2pPr marL="1876653" indent="0">
              <a:buNone/>
              <a:defRPr sz="5000"/>
            </a:lvl2pPr>
            <a:lvl3pPr marL="3753305" indent="0">
              <a:buNone/>
              <a:defRPr sz="4100"/>
            </a:lvl3pPr>
            <a:lvl4pPr marL="5629958" indent="0">
              <a:buNone/>
              <a:defRPr sz="3700"/>
            </a:lvl4pPr>
            <a:lvl5pPr marL="7506612" indent="0">
              <a:buNone/>
              <a:defRPr sz="3700"/>
            </a:lvl5pPr>
            <a:lvl6pPr marL="9383264" indent="0">
              <a:buNone/>
              <a:defRPr sz="3700"/>
            </a:lvl6pPr>
            <a:lvl7pPr marL="11259917" indent="0">
              <a:buNone/>
              <a:defRPr sz="3700"/>
            </a:lvl7pPr>
            <a:lvl8pPr marL="13136570" indent="0">
              <a:buNone/>
              <a:defRPr sz="3700"/>
            </a:lvl8pPr>
            <a:lvl9pPr marL="15013222" indent="0">
              <a:buNone/>
              <a:defRPr sz="3700"/>
            </a:lvl9pPr>
          </a:lstStyle>
          <a:p>
            <a:pPr lvl="0"/>
            <a:r>
              <a:rPr lang="es-ES"/>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82D9864D-7254-4D0C-B24C-2BC1F8E64C21}" type="datetimeFigureOut">
              <a:rPr lang="es-ES"/>
              <a:pPr>
                <a:defRPr/>
              </a:pPr>
              <a:t>14/4/20</a:t>
            </a:fld>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C9D4F109-F370-4A9A-A26C-19081C09276C}" type="slidenum">
              <a:rPr lang="es-ES"/>
              <a:pPr>
                <a:defRPr/>
              </a:pPr>
              <a:t>‹#›</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1446369" y="1422463"/>
            <a:ext cx="26040953" cy="5919528"/>
          </a:xfrm>
          <a:prstGeom prst="rect">
            <a:avLst/>
          </a:prstGeom>
          <a:noFill/>
          <a:ln w="9525">
            <a:noFill/>
            <a:miter lim="800000"/>
            <a:headEnd/>
            <a:tailEnd/>
          </a:ln>
        </p:spPr>
        <p:txBody>
          <a:bodyPr vert="horz" wrap="square" lIns="375330" tIns="187666" rIns="375330" bIns="187666" numCol="1" anchor="ctr" anchorCtr="0" compatLnSpc="1">
            <a:prstTxWarp prst="textNoShape">
              <a:avLst/>
            </a:prstTxWarp>
          </a:bodyPr>
          <a:lstStyle/>
          <a:p>
            <a:pPr lvl="0"/>
            <a:r>
              <a:rPr lang="es-ES"/>
              <a:t>Haga clic para modificar el estilo de título del patrón</a:t>
            </a:r>
          </a:p>
        </p:txBody>
      </p:sp>
      <p:sp>
        <p:nvSpPr>
          <p:cNvPr id="1027" name="2 Marcador de texto"/>
          <p:cNvSpPr>
            <a:spLocks noGrp="1"/>
          </p:cNvSpPr>
          <p:nvPr>
            <p:ph type="body" idx="1"/>
          </p:nvPr>
        </p:nvSpPr>
        <p:spPr bwMode="auto">
          <a:xfrm>
            <a:off x="1446369" y="8286821"/>
            <a:ext cx="26040953" cy="23440599"/>
          </a:xfrm>
          <a:prstGeom prst="rect">
            <a:avLst/>
          </a:prstGeom>
          <a:noFill/>
          <a:ln w="9525">
            <a:noFill/>
            <a:miter lim="800000"/>
            <a:headEnd/>
            <a:tailEnd/>
          </a:ln>
        </p:spPr>
        <p:txBody>
          <a:bodyPr vert="horz" wrap="square" lIns="375330" tIns="187666" rIns="375330" bIns="187666"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1446369" y="32918894"/>
            <a:ext cx="6751831" cy="1890961"/>
          </a:xfrm>
          <a:prstGeom prst="rect">
            <a:avLst/>
          </a:prstGeom>
        </p:spPr>
        <p:txBody>
          <a:bodyPr vert="horz" lIns="375330" tIns="187666" rIns="375330" bIns="187666" rtlCol="0" anchor="ctr"/>
          <a:lstStyle>
            <a:lvl1pPr algn="l" fontAlgn="auto">
              <a:spcBef>
                <a:spcPts val="0"/>
              </a:spcBef>
              <a:spcAft>
                <a:spcPts val="0"/>
              </a:spcAft>
              <a:defRPr sz="5000" smtClean="0">
                <a:solidFill>
                  <a:schemeClr val="tx1">
                    <a:tint val="75000"/>
                  </a:schemeClr>
                </a:solidFill>
                <a:latin typeface="+mn-lt"/>
              </a:defRPr>
            </a:lvl1pPr>
          </a:lstStyle>
          <a:p>
            <a:pPr>
              <a:defRPr/>
            </a:pPr>
            <a:fld id="{C21F71E8-E579-4053-9457-18E79DEAC19E}" type="datetimeFigureOut">
              <a:rPr lang="es-ES"/>
              <a:pPr>
                <a:defRPr/>
              </a:pPr>
              <a:t>14/4/20</a:t>
            </a:fld>
            <a:endParaRPr lang="es-ES"/>
          </a:p>
        </p:txBody>
      </p:sp>
      <p:sp>
        <p:nvSpPr>
          <p:cNvPr id="5" name="4 Marcador de pie de página"/>
          <p:cNvSpPr>
            <a:spLocks noGrp="1"/>
          </p:cNvSpPr>
          <p:nvPr>
            <p:ph type="ftr" sz="quarter" idx="3"/>
          </p:nvPr>
        </p:nvSpPr>
        <p:spPr>
          <a:xfrm>
            <a:off x="9885360" y="32918894"/>
            <a:ext cx="9162971" cy="1890961"/>
          </a:xfrm>
          <a:prstGeom prst="rect">
            <a:avLst/>
          </a:prstGeom>
        </p:spPr>
        <p:txBody>
          <a:bodyPr vert="horz" lIns="375330" tIns="187666" rIns="375330" bIns="187666" rtlCol="0" anchor="ctr"/>
          <a:lstStyle>
            <a:lvl1pPr algn="ctr" fontAlgn="auto">
              <a:spcBef>
                <a:spcPts val="0"/>
              </a:spcBef>
              <a:spcAft>
                <a:spcPts val="0"/>
              </a:spcAft>
              <a:defRPr sz="5000" smtClean="0">
                <a:solidFill>
                  <a:schemeClr val="tx1">
                    <a:tint val="75000"/>
                  </a:schemeClr>
                </a:solidFill>
                <a:latin typeface="+mn-lt"/>
              </a:defRPr>
            </a:lvl1pPr>
          </a:lstStyle>
          <a:p>
            <a:pPr>
              <a:defRPr/>
            </a:pPr>
            <a:endParaRPr lang="es-ES"/>
          </a:p>
        </p:txBody>
      </p:sp>
      <p:sp>
        <p:nvSpPr>
          <p:cNvPr id="6" name="5 Marcador de número de diapositiva"/>
          <p:cNvSpPr>
            <a:spLocks noGrp="1"/>
          </p:cNvSpPr>
          <p:nvPr>
            <p:ph type="sldNum" sz="quarter" idx="4"/>
          </p:nvPr>
        </p:nvSpPr>
        <p:spPr>
          <a:xfrm>
            <a:off x="20735492" y="32918894"/>
            <a:ext cx="6751831" cy="1890961"/>
          </a:xfrm>
          <a:prstGeom prst="rect">
            <a:avLst/>
          </a:prstGeom>
        </p:spPr>
        <p:txBody>
          <a:bodyPr vert="horz" lIns="375330" tIns="187666" rIns="375330" bIns="187666" rtlCol="0" anchor="ctr"/>
          <a:lstStyle>
            <a:lvl1pPr algn="r" fontAlgn="auto">
              <a:spcBef>
                <a:spcPts val="0"/>
              </a:spcBef>
              <a:spcAft>
                <a:spcPts val="0"/>
              </a:spcAft>
              <a:defRPr sz="5000" smtClean="0">
                <a:solidFill>
                  <a:schemeClr val="tx1">
                    <a:tint val="75000"/>
                  </a:schemeClr>
                </a:solidFill>
                <a:latin typeface="+mn-lt"/>
              </a:defRPr>
            </a:lvl1pPr>
          </a:lstStyle>
          <a:p>
            <a:pPr>
              <a:defRPr/>
            </a:pPr>
            <a:fld id="{748F6C71-3A9C-4676-9102-752A56F716B2}" type="slidenum">
              <a:rPr lang="es-ES"/>
              <a:pPr>
                <a:defRPr/>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753305" rtl="0" fontAlgn="base">
        <a:spcBef>
          <a:spcPct val="0"/>
        </a:spcBef>
        <a:spcAft>
          <a:spcPct val="0"/>
        </a:spcAft>
        <a:defRPr sz="18100" kern="1200">
          <a:solidFill>
            <a:schemeClr val="tx1"/>
          </a:solidFill>
          <a:latin typeface="+mj-lt"/>
          <a:ea typeface="+mj-ea"/>
          <a:cs typeface="+mj-cs"/>
        </a:defRPr>
      </a:lvl1pPr>
      <a:lvl2pPr algn="ctr" defTabSz="3753305" rtl="0" fontAlgn="base">
        <a:spcBef>
          <a:spcPct val="0"/>
        </a:spcBef>
        <a:spcAft>
          <a:spcPct val="0"/>
        </a:spcAft>
        <a:defRPr sz="18100">
          <a:solidFill>
            <a:schemeClr val="tx1"/>
          </a:solidFill>
          <a:latin typeface="Calibri" pitchFamily="34" charset="0"/>
        </a:defRPr>
      </a:lvl2pPr>
      <a:lvl3pPr algn="ctr" defTabSz="3753305" rtl="0" fontAlgn="base">
        <a:spcBef>
          <a:spcPct val="0"/>
        </a:spcBef>
        <a:spcAft>
          <a:spcPct val="0"/>
        </a:spcAft>
        <a:defRPr sz="18100">
          <a:solidFill>
            <a:schemeClr val="tx1"/>
          </a:solidFill>
          <a:latin typeface="Calibri" pitchFamily="34" charset="0"/>
        </a:defRPr>
      </a:lvl3pPr>
      <a:lvl4pPr algn="ctr" defTabSz="3753305" rtl="0" fontAlgn="base">
        <a:spcBef>
          <a:spcPct val="0"/>
        </a:spcBef>
        <a:spcAft>
          <a:spcPct val="0"/>
        </a:spcAft>
        <a:defRPr sz="18100">
          <a:solidFill>
            <a:schemeClr val="tx1"/>
          </a:solidFill>
          <a:latin typeface="Calibri" pitchFamily="34" charset="0"/>
        </a:defRPr>
      </a:lvl4pPr>
      <a:lvl5pPr algn="ctr" defTabSz="3753305" rtl="0" fontAlgn="base">
        <a:spcBef>
          <a:spcPct val="0"/>
        </a:spcBef>
        <a:spcAft>
          <a:spcPct val="0"/>
        </a:spcAft>
        <a:defRPr sz="18100">
          <a:solidFill>
            <a:schemeClr val="tx1"/>
          </a:solidFill>
          <a:latin typeface="Calibri" pitchFamily="34" charset="0"/>
        </a:defRPr>
      </a:lvl5pPr>
      <a:lvl6pPr marL="417034" algn="ctr" defTabSz="3753305" rtl="0" fontAlgn="base">
        <a:spcBef>
          <a:spcPct val="0"/>
        </a:spcBef>
        <a:spcAft>
          <a:spcPct val="0"/>
        </a:spcAft>
        <a:defRPr sz="18100">
          <a:solidFill>
            <a:schemeClr val="tx1"/>
          </a:solidFill>
          <a:latin typeface="Calibri" pitchFamily="34" charset="0"/>
        </a:defRPr>
      </a:lvl6pPr>
      <a:lvl7pPr marL="834068" algn="ctr" defTabSz="3753305" rtl="0" fontAlgn="base">
        <a:spcBef>
          <a:spcPct val="0"/>
        </a:spcBef>
        <a:spcAft>
          <a:spcPct val="0"/>
        </a:spcAft>
        <a:defRPr sz="18100">
          <a:solidFill>
            <a:schemeClr val="tx1"/>
          </a:solidFill>
          <a:latin typeface="Calibri" pitchFamily="34" charset="0"/>
        </a:defRPr>
      </a:lvl7pPr>
      <a:lvl8pPr marL="1251101" algn="ctr" defTabSz="3753305" rtl="0" fontAlgn="base">
        <a:spcBef>
          <a:spcPct val="0"/>
        </a:spcBef>
        <a:spcAft>
          <a:spcPct val="0"/>
        </a:spcAft>
        <a:defRPr sz="18100">
          <a:solidFill>
            <a:schemeClr val="tx1"/>
          </a:solidFill>
          <a:latin typeface="Calibri" pitchFamily="34" charset="0"/>
        </a:defRPr>
      </a:lvl8pPr>
      <a:lvl9pPr marL="1668136" algn="ctr" defTabSz="3753305" rtl="0" fontAlgn="base">
        <a:spcBef>
          <a:spcPct val="0"/>
        </a:spcBef>
        <a:spcAft>
          <a:spcPct val="0"/>
        </a:spcAft>
        <a:defRPr sz="18100">
          <a:solidFill>
            <a:schemeClr val="tx1"/>
          </a:solidFill>
          <a:latin typeface="Calibri" pitchFamily="34" charset="0"/>
        </a:defRPr>
      </a:lvl9pPr>
    </p:titleStyle>
    <p:bodyStyle>
      <a:lvl1pPr marL="1407489" indent="-1407489" algn="l" defTabSz="3753305" rtl="0" fontAlgn="base">
        <a:spcBef>
          <a:spcPct val="20000"/>
        </a:spcBef>
        <a:spcAft>
          <a:spcPct val="0"/>
        </a:spcAft>
        <a:buFont typeface="Arial" charset="0"/>
        <a:buChar char="•"/>
        <a:defRPr sz="13100" kern="1200">
          <a:solidFill>
            <a:schemeClr val="tx1"/>
          </a:solidFill>
          <a:latin typeface="+mn-lt"/>
          <a:ea typeface="+mn-ea"/>
          <a:cs typeface="+mn-cs"/>
        </a:defRPr>
      </a:lvl1pPr>
      <a:lvl2pPr marL="3049561" indent="-1172908" algn="l" defTabSz="3753305" rtl="0" fontAlgn="base">
        <a:spcBef>
          <a:spcPct val="20000"/>
        </a:spcBef>
        <a:spcAft>
          <a:spcPct val="0"/>
        </a:spcAft>
        <a:buFont typeface="Arial" charset="0"/>
        <a:buChar char="–"/>
        <a:defRPr sz="11500" kern="1200">
          <a:solidFill>
            <a:schemeClr val="tx1"/>
          </a:solidFill>
          <a:latin typeface="+mn-lt"/>
          <a:ea typeface="+mn-ea"/>
          <a:cs typeface="+mn-cs"/>
        </a:defRPr>
      </a:lvl2pPr>
      <a:lvl3pPr marL="4691632" indent="-938326" algn="l" defTabSz="3753305" rtl="0" fontAlgn="base">
        <a:spcBef>
          <a:spcPct val="20000"/>
        </a:spcBef>
        <a:spcAft>
          <a:spcPct val="0"/>
        </a:spcAft>
        <a:buFont typeface="Arial" charset="0"/>
        <a:buChar char="•"/>
        <a:defRPr sz="9800" kern="1200">
          <a:solidFill>
            <a:schemeClr val="tx1"/>
          </a:solidFill>
          <a:latin typeface="+mn-lt"/>
          <a:ea typeface="+mn-ea"/>
          <a:cs typeface="+mn-cs"/>
        </a:defRPr>
      </a:lvl3pPr>
      <a:lvl4pPr marL="6568284" indent="-938326" algn="l" defTabSz="3753305" rtl="0" fontAlgn="base">
        <a:spcBef>
          <a:spcPct val="20000"/>
        </a:spcBef>
        <a:spcAft>
          <a:spcPct val="0"/>
        </a:spcAft>
        <a:buFont typeface="Arial" charset="0"/>
        <a:buChar char="–"/>
        <a:defRPr sz="8200" kern="1200">
          <a:solidFill>
            <a:schemeClr val="tx1"/>
          </a:solidFill>
          <a:latin typeface="+mn-lt"/>
          <a:ea typeface="+mn-ea"/>
          <a:cs typeface="+mn-cs"/>
        </a:defRPr>
      </a:lvl4pPr>
      <a:lvl5pPr marL="8444937" indent="-938326" algn="l" defTabSz="3753305" rtl="0" fontAlgn="base">
        <a:spcBef>
          <a:spcPct val="20000"/>
        </a:spcBef>
        <a:spcAft>
          <a:spcPct val="0"/>
        </a:spcAft>
        <a:buFont typeface="Arial" charset="0"/>
        <a:buChar char="»"/>
        <a:defRPr sz="8200" kern="1200">
          <a:solidFill>
            <a:schemeClr val="tx1"/>
          </a:solidFill>
          <a:latin typeface="+mn-lt"/>
          <a:ea typeface="+mn-ea"/>
          <a:cs typeface="+mn-cs"/>
        </a:defRPr>
      </a:lvl5pPr>
      <a:lvl6pPr marL="10321590" indent="-938326" algn="l" defTabSz="3753305"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198243" indent="-938326" algn="l" defTabSz="3753305"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074896" indent="-938326" algn="l" defTabSz="3753305"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51549" indent="-938326" algn="l" defTabSz="3753305"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s-ES"/>
      </a:defPPr>
      <a:lvl1pPr marL="0" algn="l" defTabSz="3753305" rtl="0" eaLnBrk="1" latinLnBrk="0" hangingPunct="1">
        <a:defRPr sz="7300" kern="1200">
          <a:solidFill>
            <a:schemeClr val="tx1"/>
          </a:solidFill>
          <a:latin typeface="+mn-lt"/>
          <a:ea typeface="+mn-ea"/>
          <a:cs typeface="+mn-cs"/>
        </a:defRPr>
      </a:lvl1pPr>
      <a:lvl2pPr marL="1876653" algn="l" defTabSz="3753305" rtl="0" eaLnBrk="1" latinLnBrk="0" hangingPunct="1">
        <a:defRPr sz="7300" kern="1200">
          <a:solidFill>
            <a:schemeClr val="tx1"/>
          </a:solidFill>
          <a:latin typeface="+mn-lt"/>
          <a:ea typeface="+mn-ea"/>
          <a:cs typeface="+mn-cs"/>
        </a:defRPr>
      </a:lvl2pPr>
      <a:lvl3pPr marL="3753305" algn="l" defTabSz="3753305" rtl="0" eaLnBrk="1" latinLnBrk="0" hangingPunct="1">
        <a:defRPr sz="7300" kern="1200">
          <a:solidFill>
            <a:schemeClr val="tx1"/>
          </a:solidFill>
          <a:latin typeface="+mn-lt"/>
          <a:ea typeface="+mn-ea"/>
          <a:cs typeface="+mn-cs"/>
        </a:defRPr>
      </a:lvl3pPr>
      <a:lvl4pPr marL="5629958" algn="l" defTabSz="3753305" rtl="0" eaLnBrk="1" latinLnBrk="0" hangingPunct="1">
        <a:defRPr sz="7300" kern="1200">
          <a:solidFill>
            <a:schemeClr val="tx1"/>
          </a:solidFill>
          <a:latin typeface="+mn-lt"/>
          <a:ea typeface="+mn-ea"/>
          <a:cs typeface="+mn-cs"/>
        </a:defRPr>
      </a:lvl4pPr>
      <a:lvl5pPr marL="7506612" algn="l" defTabSz="3753305" rtl="0" eaLnBrk="1" latinLnBrk="0" hangingPunct="1">
        <a:defRPr sz="7300" kern="1200">
          <a:solidFill>
            <a:schemeClr val="tx1"/>
          </a:solidFill>
          <a:latin typeface="+mn-lt"/>
          <a:ea typeface="+mn-ea"/>
          <a:cs typeface="+mn-cs"/>
        </a:defRPr>
      </a:lvl5pPr>
      <a:lvl6pPr marL="9383264" algn="l" defTabSz="3753305" rtl="0" eaLnBrk="1" latinLnBrk="0" hangingPunct="1">
        <a:defRPr sz="7300" kern="1200">
          <a:solidFill>
            <a:schemeClr val="tx1"/>
          </a:solidFill>
          <a:latin typeface="+mn-lt"/>
          <a:ea typeface="+mn-ea"/>
          <a:cs typeface="+mn-cs"/>
        </a:defRPr>
      </a:lvl6pPr>
      <a:lvl7pPr marL="11259917" algn="l" defTabSz="3753305" rtl="0" eaLnBrk="1" latinLnBrk="0" hangingPunct="1">
        <a:defRPr sz="7300" kern="1200">
          <a:solidFill>
            <a:schemeClr val="tx1"/>
          </a:solidFill>
          <a:latin typeface="+mn-lt"/>
          <a:ea typeface="+mn-ea"/>
          <a:cs typeface="+mn-cs"/>
        </a:defRPr>
      </a:lvl7pPr>
      <a:lvl8pPr marL="13136570" algn="l" defTabSz="3753305" rtl="0" eaLnBrk="1" latinLnBrk="0" hangingPunct="1">
        <a:defRPr sz="7300" kern="1200">
          <a:solidFill>
            <a:schemeClr val="tx1"/>
          </a:solidFill>
          <a:latin typeface="+mn-lt"/>
          <a:ea typeface="+mn-ea"/>
          <a:cs typeface="+mn-cs"/>
        </a:defRPr>
      </a:lvl8pPr>
      <a:lvl9pPr marL="15013222" algn="l" defTabSz="3753305" rtl="0" eaLnBrk="1" latinLnBrk="0" hangingPunct="1">
        <a:defRPr sz="7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C69">
            <a:alpha val="35000"/>
          </a:srgbClr>
        </a:soli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7F894C20-CA38-D84E-AFC1-4A45E0D8104A}"/>
              </a:ext>
            </a:extLst>
          </p:cNvPr>
          <p:cNvSpPr/>
          <p:nvPr/>
        </p:nvSpPr>
        <p:spPr>
          <a:xfrm>
            <a:off x="0" y="-1"/>
            <a:ext cx="30243463" cy="639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Picture 75" descr="LogoBCBL_positivo con leyenda.JPG"/>
          <p:cNvPicPr>
            <a:picLocks noChangeAspect="1"/>
          </p:cNvPicPr>
          <p:nvPr/>
        </p:nvPicPr>
        <p:blipFill>
          <a:blip r:embed="rId3" cstate="print">
            <a:clrChange>
              <a:clrFrom>
                <a:srgbClr val="FDFDFD"/>
              </a:clrFrom>
              <a:clrTo>
                <a:srgbClr val="FDFDFD">
                  <a:alpha val="0"/>
                </a:srgbClr>
              </a:clrTo>
            </a:clrChange>
          </a:blip>
          <a:stretch>
            <a:fillRect/>
          </a:stretch>
        </p:blipFill>
        <p:spPr>
          <a:xfrm>
            <a:off x="25670342" y="1440137"/>
            <a:ext cx="4303617" cy="4063376"/>
          </a:xfrm>
          <a:prstGeom prst="rect">
            <a:avLst/>
          </a:prstGeom>
        </p:spPr>
      </p:pic>
      <p:sp>
        <p:nvSpPr>
          <p:cNvPr id="2" name="CuadroTexto 1">
            <a:extLst>
              <a:ext uri="{FF2B5EF4-FFF2-40B4-BE49-F238E27FC236}">
                <a16:creationId xmlns:a16="http://schemas.microsoft.com/office/drawing/2014/main" id="{DC84288A-AB30-5B49-B6D0-34EC1633F8B1}"/>
              </a:ext>
            </a:extLst>
          </p:cNvPr>
          <p:cNvSpPr txBox="1"/>
          <p:nvPr/>
        </p:nvSpPr>
        <p:spPr>
          <a:xfrm>
            <a:off x="7013582" y="730703"/>
            <a:ext cx="16216299" cy="1015663"/>
          </a:xfrm>
          <a:prstGeom prst="rect">
            <a:avLst/>
          </a:prstGeom>
          <a:noFill/>
        </p:spPr>
        <p:txBody>
          <a:bodyPr wrap="none" rtlCol="0">
            <a:spAutoFit/>
          </a:bodyPr>
          <a:lstStyle/>
          <a:p>
            <a:r>
              <a:rPr lang="en-GB" sz="6000" b="1" dirty="0">
                <a:solidFill>
                  <a:schemeClr val="tx2"/>
                </a:solidFill>
                <a:effectLst>
                  <a:outerShdw blurRad="38100" dist="38100" dir="2700000" algn="tl">
                    <a:srgbClr val="000000">
                      <a:alpha val="43137"/>
                    </a:srgbClr>
                  </a:outerShdw>
                </a:effectLst>
                <a:latin typeface="Berlin Sans FB Demi" pitchFamily="34" charset="0"/>
              </a:rPr>
              <a:t>Decoding social knowledge in the human brain</a:t>
            </a:r>
            <a:endParaRPr lang="en-US" sz="6000" dirty="0"/>
          </a:p>
        </p:txBody>
      </p:sp>
      <p:sp>
        <p:nvSpPr>
          <p:cNvPr id="3" name="CuadroTexto 2">
            <a:extLst>
              <a:ext uri="{FF2B5EF4-FFF2-40B4-BE49-F238E27FC236}">
                <a16:creationId xmlns:a16="http://schemas.microsoft.com/office/drawing/2014/main" id="{CC503F89-C7CA-A644-A2BB-4E48A5B68461}"/>
              </a:ext>
            </a:extLst>
          </p:cNvPr>
          <p:cNvSpPr txBox="1"/>
          <p:nvPr/>
        </p:nvSpPr>
        <p:spPr>
          <a:xfrm>
            <a:off x="10628514" y="1969198"/>
            <a:ext cx="9783127" cy="830997"/>
          </a:xfrm>
          <a:prstGeom prst="rect">
            <a:avLst/>
          </a:prstGeom>
          <a:noFill/>
          <a:effectLst/>
        </p:spPr>
        <p:txBody>
          <a:bodyPr wrap="none" rtlCol="0">
            <a:spAutoFit/>
          </a:bodyPr>
          <a:lstStyle/>
          <a:p>
            <a:r>
              <a:rPr lang="es-ES" sz="4800" dirty="0">
                <a:solidFill>
                  <a:schemeClr val="tx2"/>
                </a:solidFill>
                <a:effectLst>
                  <a:outerShdw blurRad="38100" dist="38100" dir="2700000" algn="tl">
                    <a:srgbClr val="000000">
                      <a:alpha val="43137"/>
                    </a:srgbClr>
                  </a:outerShdw>
                </a:effectLst>
              </a:rPr>
              <a:t>Daniel Alcalá-López</a:t>
            </a:r>
            <a:r>
              <a:rPr lang="es-ES" sz="4800" baseline="30000" dirty="0">
                <a:solidFill>
                  <a:schemeClr val="tx2"/>
                </a:solidFill>
                <a:effectLst>
                  <a:outerShdw blurRad="38100" dist="38100" dir="2700000" algn="tl">
                    <a:srgbClr val="000000">
                      <a:alpha val="43137"/>
                    </a:srgbClr>
                  </a:outerShdw>
                </a:effectLst>
              </a:rPr>
              <a:t>1</a:t>
            </a:r>
            <a:r>
              <a:rPr lang="es-ES" sz="4800" dirty="0">
                <a:solidFill>
                  <a:schemeClr val="tx2"/>
                </a:solidFill>
                <a:effectLst>
                  <a:outerShdw blurRad="38100" dist="38100" dir="2700000" algn="tl">
                    <a:srgbClr val="000000">
                      <a:alpha val="43137"/>
                    </a:srgbClr>
                  </a:outerShdw>
                </a:effectLst>
              </a:rPr>
              <a:t>, David Soto</a:t>
            </a:r>
            <a:r>
              <a:rPr lang="es-ES" sz="4800" baseline="30000" dirty="0">
                <a:solidFill>
                  <a:schemeClr val="tx2"/>
                </a:solidFill>
                <a:effectLst>
                  <a:outerShdw blurRad="38100" dist="38100" dir="2700000" algn="tl">
                    <a:srgbClr val="000000">
                      <a:alpha val="43137"/>
                    </a:srgbClr>
                  </a:outerShdw>
                </a:effectLst>
              </a:rPr>
              <a:t>1,2</a:t>
            </a:r>
            <a:endParaRPr lang="en-US" sz="4800" baseline="30000" dirty="0"/>
          </a:p>
        </p:txBody>
      </p:sp>
      <p:sp>
        <p:nvSpPr>
          <p:cNvPr id="4" name="CuadroTexto 3">
            <a:extLst>
              <a:ext uri="{FF2B5EF4-FFF2-40B4-BE49-F238E27FC236}">
                <a16:creationId xmlns:a16="http://schemas.microsoft.com/office/drawing/2014/main" id="{EA60A853-EA9B-0348-B387-BDDC54E8409C}"/>
              </a:ext>
            </a:extLst>
          </p:cNvPr>
          <p:cNvSpPr txBox="1"/>
          <p:nvPr/>
        </p:nvSpPr>
        <p:spPr>
          <a:xfrm>
            <a:off x="742939" y="3245926"/>
            <a:ext cx="3730508" cy="646331"/>
          </a:xfrm>
          <a:prstGeom prst="rect">
            <a:avLst/>
          </a:prstGeom>
          <a:noFill/>
        </p:spPr>
        <p:txBody>
          <a:bodyPr wrap="none" rtlCol="0">
            <a:spAutoFit/>
          </a:bodyPr>
          <a:lstStyle/>
          <a:p>
            <a:r>
              <a:rPr lang="en-GB" sz="3600" dirty="0">
                <a:solidFill>
                  <a:schemeClr val="tx2"/>
                </a:solidFill>
                <a:effectLst>
                  <a:outerShdw blurRad="38100" dist="38100" dir="2700000" algn="tl">
                    <a:srgbClr val="000000">
                      <a:alpha val="43137"/>
                    </a:srgbClr>
                  </a:outerShdw>
                </a:effectLst>
              </a:rPr>
              <a:t>d.alcala@bcbl.eu</a:t>
            </a:r>
          </a:p>
        </p:txBody>
      </p:sp>
      <p:sp>
        <p:nvSpPr>
          <p:cNvPr id="102" name="Rectángulo 101">
            <a:extLst>
              <a:ext uri="{FF2B5EF4-FFF2-40B4-BE49-F238E27FC236}">
                <a16:creationId xmlns:a16="http://schemas.microsoft.com/office/drawing/2014/main" id="{20D26378-E128-1444-9318-DCB6BCDD6DB3}"/>
              </a:ext>
            </a:extLst>
          </p:cNvPr>
          <p:cNvSpPr/>
          <p:nvPr/>
        </p:nvSpPr>
        <p:spPr>
          <a:xfrm>
            <a:off x="432098" y="7122680"/>
            <a:ext cx="10196415" cy="7638937"/>
          </a:xfrm>
          <a:prstGeom prst="rect">
            <a:avLst/>
          </a:prstGeom>
          <a:solidFill>
            <a:schemeClr val="bg1"/>
          </a:solidFill>
          <a:ln w="38100">
            <a:solidFill>
              <a:srgbClr val="1C407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ángulo 107">
            <a:extLst>
              <a:ext uri="{FF2B5EF4-FFF2-40B4-BE49-F238E27FC236}">
                <a16:creationId xmlns:a16="http://schemas.microsoft.com/office/drawing/2014/main" id="{EBEA1A31-E7C1-4242-960A-1C2833D7530D}"/>
              </a:ext>
            </a:extLst>
          </p:cNvPr>
          <p:cNvSpPr/>
          <p:nvPr/>
        </p:nvSpPr>
        <p:spPr>
          <a:xfrm>
            <a:off x="11064116" y="7133965"/>
            <a:ext cx="18747249" cy="29412961"/>
          </a:xfrm>
          <a:prstGeom prst="rect">
            <a:avLst/>
          </a:prstGeom>
          <a:solidFill>
            <a:schemeClr val="bg1"/>
          </a:solidFill>
          <a:ln w="38100">
            <a:solidFill>
              <a:srgbClr val="1C407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ángulo 115">
            <a:extLst>
              <a:ext uri="{FF2B5EF4-FFF2-40B4-BE49-F238E27FC236}">
                <a16:creationId xmlns:a16="http://schemas.microsoft.com/office/drawing/2014/main" id="{6968271A-03F2-F44B-A47F-D6AEDA5898D0}"/>
              </a:ext>
            </a:extLst>
          </p:cNvPr>
          <p:cNvSpPr/>
          <p:nvPr/>
        </p:nvSpPr>
        <p:spPr>
          <a:xfrm>
            <a:off x="432098" y="15543810"/>
            <a:ext cx="10196414" cy="26734448"/>
          </a:xfrm>
          <a:prstGeom prst="rect">
            <a:avLst/>
          </a:prstGeom>
          <a:solidFill>
            <a:schemeClr val="bg1"/>
          </a:solidFill>
          <a:ln w="38100">
            <a:solidFill>
              <a:srgbClr val="1C407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CuadroTexto 343">
            <a:extLst>
              <a:ext uri="{FF2B5EF4-FFF2-40B4-BE49-F238E27FC236}">
                <a16:creationId xmlns:a16="http://schemas.microsoft.com/office/drawing/2014/main" id="{52FF33F2-483B-8545-BBFF-B3BD67650E1B}"/>
              </a:ext>
            </a:extLst>
          </p:cNvPr>
          <p:cNvSpPr txBox="1"/>
          <p:nvPr/>
        </p:nvSpPr>
        <p:spPr>
          <a:xfrm>
            <a:off x="1323068" y="8047380"/>
            <a:ext cx="8889286" cy="707886"/>
          </a:xfrm>
          <a:prstGeom prst="rect">
            <a:avLst/>
          </a:prstGeom>
          <a:noFill/>
        </p:spPr>
        <p:txBody>
          <a:bodyPr wrap="square" rtlCol="0">
            <a:spAutoFit/>
          </a:bodyPr>
          <a:lstStyle/>
          <a:p>
            <a:r>
              <a:rPr lang="en-US" sz="2000" dirty="0">
                <a:solidFill>
                  <a:srgbClr val="1C4072"/>
                </a:solidFill>
              </a:rPr>
              <a:t>How does the brain represent conceptual meaning about the attitudes, beliefs, or emotions of other people?</a:t>
            </a:r>
          </a:p>
        </p:txBody>
      </p:sp>
      <p:sp>
        <p:nvSpPr>
          <p:cNvPr id="7" name="Rectángulo 6">
            <a:extLst>
              <a:ext uri="{FF2B5EF4-FFF2-40B4-BE49-F238E27FC236}">
                <a16:creationId xmlns:a16="http://schemas.microsoft.com/office/drawing/2014/main" id="{8587337D-01C2-294B-8748-C34ADC47FC90}"/>
              </a:ext>
            </a:extLst>
          </p:cNvPr>
          <p:cNvSpPr/>
          <p:nvPr/>
        </p:nvSpPr>
        <p:spPr>
          <a:xfrm>
            <a:off x="1033328" y="6661015"/>
            <a:ext cx="3900045" cy="923330"/>
          </a:xfrm>
          <a:prstGeom prst="rect">
            <a:avLst/>
          </a:prstGeom>
          <a:solidFill>
            <a:srgbClr val="1C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68BEE3B0-ADA3-9147-8D1B-E2342D796278}"/>
              </a:ext>
            </a:extLst>
          </p:cNvPr>
          <p:cNvSpPr txBox="1"/>
          <p:nvPr/>
        </p:nvSpPr>
        <p:spPr>
          <a:xfrm>
            <a:off x="1033328" y="6661015"/>
            <a:ext cx="3900045" cy="923330"/>
          </a:xfrm>
          <a:prstGeom prst="rect">
            <a:avLst/>
          </a:prstGeom>
          <a:noFill/>
        </p:spPr>
        <p:txBody>
          <a:bodyPr wrap="square" rtlCol="0">
            <a:spAutoFit/>
          </a:bodyPr>
          <a:lstStyle/>
          <a:p>
            <a:pPr algn="ctr"/>
            <a:r>
              <a:rPr lang="en-US" sz="5400" dirty="0">
                <a:solidFill>
                  <a:schemeClr val="bg1"/>
                </a:solidFill>
                <a:latin typeface="Berlin Sans FB" panose="020E0602020502020306" pitchFamily="34" charset="77"/>
                <a:cs typeface="Berlin Sans FB Demi" panose="020F0502020204030204" pitchFamily="34" charset="0"/>
              </a:rPr>
              <a:t>Motivation</a:t>
            </a:r>
          </a:p>
        </p:txBody>
      </p:sp>
      <p:sp>
        <p:nvSpPr>
          <p:cNvPr id="118" name="Rectángulo 117">
            <a:extLst>
              <a:ext uri="{FF2B5EF4-FFF2-40B4-BE49-F238E27FC236}">
                <a16:creationId xmlns:a16="http://schemas.microsoft.com/office/drawing/2014/main" id="{B612FC80-6B4E-3043-8F4E-429D86F76BC1}"/>
              </a:ext>
            </a:extLst>
          </p:cNvPr>
          <p:cNvSpPr/>
          <p:nvPr/>
        </p:nvSpPr>
        <p:spPr>
          <a:xfrm>
            <a:off x="1033328" y="15052752"/>
            <a:ext cx="3431219" cy="923330"/>
          </a:xfrm>
          <a:prstGeom prst="rect">
            <a:avLst/>
          </a:prstGeom>
          <a:solidFill>
            <a:srgbClr val="1C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uadroTexto 118">
            <a:extLst>
              <a:ext uri="{FF2B5EF4-FFF2-40B4-BE49-F238E27FC236}">
                <a16:creationId xmlns:a16="http://schemas.microsoft.com/office/drawing/2014/main" id="{40A9186E-0116-774B-8D6C-36CB0B0159A0}"/>
              </a:ext>
            </a:extLst>
          </p:cNvPr>
          <p:cNvSpPr txBox="1"/>
          <p:nvPr/>
        </p:nvSpPr>
        <p:spPr>
          <a:xfrm>
            <a:off x="1033328" y="15052752"/>
            <a:ext cx="3431219" cy="923330"/>
          </a:xfrm>
          <a:prstGeom prst="rect">
            <a:avLst/>
          </a:prstGeom>
          <a:noFill/>
        </p:spPr>
        <p:txBody>
          <a:bodyPr wrap="square" rtlCol="0">
            <a:spAutoFit/>
          </a:bodyPr>
          <a:lstStyle/>
          <a:p>
            <a:pPr algn="ctr"/>
            <a:r>
              <a:rPr lang="en-US" sz="5400" dirty="0">
                <a:solidFill>
                  <a:schemeClr val="bg1"/>
                </a:solidFill>
                <a:latin typeface="Berlin Sans FB" panose="020E0602020502020306" pitchFamily="34" charset="77"/>
                <a:cs typeface="Berlin Sans FB Demi" panose="020F0502020204030204" pitchFamily="34" charset="0"/>
              </a:rPr>
              <a:t>Methods</a:t>
            </a:r>
          </a:p>
        </p:txBody>
      </p:sp>
      <p:sp>
        <p:nvSpPr>
          <p:cNvPr id="122" name="Rectángulo 121">
            <a:extLst>
              <a:ext uri="{FF2B5EF4-FFF2-40B4-BE49-F238E27FC236}">
                <a16:creationId xmlns:a16="http://schemas.microsoft.com/office/drawing/2014/main" id="{594C2572-37C9-E344-8F97-67D960F611FB}"/>
              </a:ext>
            </a:extLst>
          </p:cNvPr>
          <p:cNvSpPr/>
          <p:nvPr/>
        </p:nvSpPr>
        <p:spPr>
          <a:xfrm>
            <a:off x="11856205" y="6661015"/>
            <a:ext cx="16057784" cy="923330"/>
          </a:xfrm>
          <a:prstGeom prst="rect">
            <a:avLst/>
          </a:prstGeom>
          <a:solidFill>
            <a:srgbClr val="1C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uadroTexto 122">
            <a:extLst>
              <a:ext uri="{FF2B5EF4-FFF2-40B4-BE49-F238E27FC236}">
                <a16:creationId xmlns:a16="http://schemas.microsoft.com/office/drawing/2014/main" id="{D36C2B66-F932-2840-AFD7-EAD6A1073C3C}"/>
              </a:ext>
            </a:extLst>
          </p:cNvPr>
          <p:cNvSpPr txBox="1"/>
          <p:nvPr/>
        </p:nvSpPr>
        <p:spPr>
          <a:xfrm>
            <a:off x="11856204" y="6661015"/>
            <a:ext cx="16345817" cy="923330"/>
          </a:xfrm>
          <a:prstGeom prst="rect">
            <a:avLst/>
          </a:prstGeom>
          <a:noFill/>
        </p:spPr>
        <p:txBody>
          <a:bodyPr wrap="square" rtlCol="0">
            <a:spAutoFit/>
          </a:bodyPr>
          <a:lstStyle/>
          <a:p>
            <a:pPr algn="ctr"/>
            <a:r>
              <a:rPr lang="en-US" sz="5400" dirty="0">
                <a:solidFill>
                  <a:schemeClr val="bg1"/>
                </a:solidFill>
                <a:latin typeface="Berlin Sans FB" panose="020E0602020502020306" pitchFamily="34" charset="77"/>
                <a:cs typeface="Berlin Sans FB Demi" panose="020F0502020204030204" pitchFamily="34" charset="0"/>
              </a:rPr>
              <a:t>Decoding the brain representation of social concepts</a:t>
            </a:r>
          </a:p>
        </p:txBody>
      </p:sp>
      <p:grpSp>
        <p:nvGrpSpPr>
          <p:cNvPr id="125" name="Group 21">
            <a:extLst>
              <a:ext uri="{FF2B5EF4-FFF2-40B4-BE49-F238E27FC236}">
                <a16:creationId xmlns:a16="http://schemas.microsoft.com/office/drawing/2014/main" id="{1D495E3E-8460-3548-B1D2-102289E93B8A}"/>
              </a:ext>
            </a:extLst>
          </p:cNvPr>
          <p:cNvGrpSpPr/>
          <p:nvPr/>
        </p:nvGrpSpPr>
        <p:grpSpPr>
          <a:xfrm>
            <a:off x="2470868" y="18832213"/>
            <a:ext cx="6943684" cy="3416490"/>
            <a:chOff x="3726999" y="2403927"/>
            <a:chExt cx="6943684" cy="3416490"/>
          </a:xfrm>
        </p:grpSpPr>
        <p:sp>
          <p:nvSpPr>
            <p:cNvPr id="126" name="Rectángulo redondeado 125">
              <a:extLst>
                <a:ext uri="{FF2B5EF4-FFF2-40B4-BE49-F238E27FC236}">
                  <a16:creationId xmlns:a16="http://schemas.microsoft.com/office/drawing/2014/main" id="{C7BF18ED-2E1D-B445-A495-2145C05A8E18}"/>
                </a:ext>
              </a:extLst>
            </p:cNvPr>
            <p:cNvSpPr/>
            <p:nvPr/>
          </p:nvSpPr>
          <p:spPr>
            <a:xfrm>
              <a:off x="7280139" y="2546630"/>
              <a:ext cx="3390544" cy="698794"/>
            </a:xfrm>
            <a:prstGeom prst="roundRect">
              <a:avLst/>
            </a:prstGeom>
            <a:solidFill>
              <a:srgbClr val="1BA3E0"/>
            </a:solidFill>
            <a:ln w="38100">
              <a:solidFill>
                <a:srgbClr val="1BA3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7" name="Rectángulo 126">
              <a:extLst>
                <a:ext uri="{FF2B5EF4-FFF2-40B4-BE49-F238E27FC236}">
                  <a16:creationId xmlns:a16="http://schemas.microsoft.com/office/drawing/2014/main" id="{7470358D-21F1-4A4F-8FBA-C4A301874A84}"/>
                </a:ext>
              </a:extLst>
            </p:cNvPr>
            <p:cNvSpPr/>
            <p:nvPr/>
          </p:nvSpPr>
          <p:spPr>
            <a:xfrm>
              <a:off x="4096330" y="2594110"/>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rgbClr val="C00000"/>
                  </a:solidFill>
                </a:rPr>
                <a:t>*</a:t>
              </a:r>
            </a:p>
          </p:txBody>
        </p:sp>
        <p:sp>
          <p:nvSpPr>
            <p:cNvPr id="128" name="Rectángulo 127">
              <a:extLst>
                <a:ext uri="{FF2B5EF4-FFF2-40B4-BE49-F238E27FC236}">
                  <a16:creationId xmlns:a16="http://schemas.microsoft.com/office/drawing/2014/main" id="{B730D34B-BABB-174B-863B-CAE8824DB537}"/>
                </a:ext>
              </a:extLst>
            </p:cNvPr>
            <p:cNvSpPr/>
            <p:nvPr/>
          </p:nvSpPr>
          <p:spPr>
            <a:xfrm>
              <a:off x="4690859" y="3031937"/>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2600"/>
                </a:solidFill>
              </a:endParaRPr>
            </a:p>
          </p:txBody>
        </p:sp>
        <p:sp>
          <p:nvSpPr>
            <p:cNvPr id="129" name="Rectángulo 128">
              <a:extLst>
                <a:ext uri="{FF2B5EF4-FFF2-40B4-BE49-F238E27FC236}">
                  <a16:creationId xmlns:a16="http://schemas.microsoft.com/office/drawing/2014/main" id="{9D75BC3C-AEF5-1B4B-8223-3D8B3C0CDCE5}"/>
                </a:ext>
              </a:extLst>
            </p:cNvPr>
            <p:cNvSpPr/>
            <p:nvPr/>
          </p:nvSpPr>
          <p:spPr>
            <a:xfrm>
              <a:off x="5334759" y="3540972"/>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2600"/>
                </a:solidFill>
              </a:endParaRPr>
            </a:p>
          </p:txBody>
        </p:sp>
        <p:sp>
          <p:nvSpPr>
            <p:cNvPr id="130" name="CuadroTexto 129">
              <a:extLst>
                <a:ext uri="{FF2B5EF4-FFF2-40B4-BE49-F238E27FC236}">
                  <a16:creationId xmlns:a16="http://schemas.microsoft.com/office/drawing/2014/main" id="{1B875558-DC0E-9444-9491-EF100CABE425}"/>
                </a:ext>
              </a:extLst>
            </p:cNvPr>
            <p:cNvSpPr txBox="1"/>
            <p:nvPr/>
          </p:nvSpPr>
          <p:spPr>
            <a:xfrm>
              <a:off x="5134842" y="4416627"/>
              <a:ext cx="359394" cy="276999"/>
            </a:xfrm>
            <a:prstGeom prst="rect">
              <a:avLst/>
            </a:prstGeom>
            <a:noFill/>
          </p:spPr>
          <p:txBody>
            <a:bodyPr wrap="none" rtlCol="0">
              <a:spAutoFit/>
            </a:bodyPr>
            <a:lstStyle/>
            <a:p>
              <a:r>
                <a:rPr lang="es-ES" sz="1200" dirty="0"/>
                <a:t>3 s</a:t>
              </a:r>
            </a:p>
          </p:txBody>
        </p:sp>
        <p:sp>
          <p:nvSpPr>
            <p:cNvPr id="131" name="CuadroTexto 130">
              <a:extLst>
                <a:ext uri="{FF2B5EF4-FFF2-40B4-BE49-F238E27FC236}">
                  <a16:creationId xmlns:a16="http://schemas.microsoft.com/office/drawing/2014/main" id="{DD968886-3EC1-BF40-9FF2-7D436A7EF7BC}"/>
                </a:ext>
              </a:extLst>
            </p:cNvPr>
            <p:cNvSpPr txBox="1"/>
            <p:nvPr/>
          </p:nvSpPr>
          <p:spPr>
            <a:xfrm>
              <a:off x="3726999" y="3469765"/>
              <a:ext cx="639919" cy="276999"/>
            </a:xfrm>
            <a:prstGeom prst="rect">
              <a:avLst/>
            </a:prstGeom>
            <a:noFill/>
          </p:spPr>
          <p:txBody>
            <a:bodyPr wrap="none" rtlCol="0">
              <a:spAutoFit/>
            </a:bodyPr>
            <a:lstStyle/>
            <a:p>
              <a:r>
                <a:rPr lang="es-ES" sz="1200" dirty="0"/>
                <a:t>250 ms</a:t>
              </a:r>
            </a:p>
          </p:txBody>
        </p:sp>
        <p:pic>
          <p:nvPicPr>
            <p:cNvPr id="132" name="Imagen 131">
              <a:extLst>
                <a:ext uri="{FF2B5EF4-FFF2-40B4-BE49-F238E27FC236}">
                  <a16:creationId xmlns:a16="http://schemas.microsoft.com/office/drawing/2014/main" id="{11A5CFDB-9781-6D4D-A34F-EBF12EF2AA39}"/>
                </a:ext>
              </a:extLst>
            </p:cNvPr>
            <p:cNvPicPr>
              <a:picLocks noChangeAspect="1"/>
            </p:cNvPicPr>
            <p:nvPr/>
          </p:nvPicPr>
          <p:blipFill>
            <a:blip r:embed="rId4"/>
            <a:stretch>
              <a:fillRect/>
            </a:stretch>
          </p:blipFill>
          <p:spPr>
            <a:xfrm>
              <a:off x="5633589" y="3816054"/>
              <a:ext cx="417477" cy="325490"/>
            </a:xfrm>
            <a:prstGeom prst="rect">
              <a:avLst/>
            </a:prstGeom>
          </p:spPr>
        </p:pic>
        <p:sp>
          <p:nvSpPr>
            <p:cNvPr id="133" name="CuadroTexto 132">
              <a:extLst>
                <a:ext uri="{FF2B5EF4-FFF2-40B4-BE49-F238E27FC236}">
                  <a16:creationId xmlns:a16="http://schemas.microsoft.com/office/drawing/2014/main" id="{C3A32654-AD4C-4D49-8CB6-BFB6CAC3DC12}"/>
                </a:ext>
              </a:extLst>
            </p:cNvPr>
            <p:cNvSpPr txBox="1"/>
            <p:nvPr/>
          </p:nvSpPr>
          <p:spPr>
            <a:xfrm>
              <a:off x="4320343" y="3908201"/>
              <a:ext cx="639919" cy="276999"/>
            </a:xfrm>
            <a:prstGeom prst="rect">
              <a:avLst/>
            </a:prstGeom>
            <a:noFill/>
          </p:spPr>
          <p:txBody>
            <a:bodyPr wrap="none" rtlCol="0">
              <a:spAutoFit/>
            </a:bodyPr>
            <a:lstStyle/>
            <a:p>
              <a:r>
                <a:rPr lang="es-ES" sz="1200" dirty="0"/>
                <a:t>500 ms</a:t>
              </a:r>
            </a:p>
          </p:txBody>
        </p:sp>
        <p:sp>
          <p:nvSpPr>
            <p:cNvPr id="134" name="Rectángulo 133">
              <a:extLst>
                <a:ext uri="{FF2B5EF4-FFF2-40B4-BE49-F238E27FC236}">
                  <a16:creationId xmlns:a16="http://schemas.microsoft.com/office/drawing/2014/main" id="{1585C40F-3CA5-F947-8DEF-01D96C3C9613}"/>
                </a:ext>
              </a:extLst>
            </p:cNvPr>
            <p:cNvSpPr/>
            <p:nvPr/>
          </p:nvSpPr>
          <p:spPr>
            <a:xfrm>
              <a:off x="6029215" y="4017161"/>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2600"/>
                </a:solidFill>
              </a:endParaRPr>
            </a:p>
          </p:txBody>
        </p:sp>
        <p:sp>
          <p:nvSpPr>
            <p:cNvPr id="135" name="Rectángulo 134">
              <a:extLst>
                <a:ext uri="{FF2B5EF4-FFF2-40B4-BE49-F238E27FC236}">
                  <a16:creationId xmlns:a16="http://schemas.microsoft.com/office/drawing/2014/main" id="{29CD0B4C-1161-5345-8500-519799E199A1}"/>
                </a:ext>
              </a:extLst>
            </p:cNvPr>
            <p:cNvSpPr/>
            <p:nvPr/>
          </p:nvSpPr>
          <p:spPr>
            <a:xfrm>
              <a:off x="6612120" y="4508283"/>
              <a:ext cx="1015139" cy="875654"/>
            </a:xfrm>
            <a:prstGeom prst="rect">
              <a:avLst/>
            </a:prstGeom>
            <a:solidFill>
              <a:srgbClr val="1BA3E0"/>
            </a:solidFill>
            <a:ln w="38100">
              <a:solidFill>
                <a:srgbClr val="043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200" dirty="0">
                  <a:solidFill>
                    <a:srgbClr val="C00000"/>
                  </a:solidFill>
                </a:rPr>
                <a:t>*</a:t>
              </a:r>
              <a:endParaRPr lang="es-ES" sz="4800" dirty="0">
                <a:solidFill>
                  <a:srgbClr val="C00000"/>
                </a:solidFill>
              </a:endParaRPr>
            </a:p>
          </p:txBody>
        </p:sp>
        <p:sp>
          <p:nvSpPr>
            <p:cNvPr id="136" name="CuadroTexto 135">
              <a:extLst>
                <a:ext uri="{FF2B5EF4-FFF2-40B4-BE49-F238E27FC236}">
                  <a16:creationId xmlns:a16="http://schemas.microsoft.com/office/drawing/2014/main" id="{AD1C8897-8F97-8345-ADD4-67B09D0E3812}"/>
                </a:ext>
              </a:extLst>
            </p:cNvPr>
            <p:cNvSpPr txBox="1"/>
            <p:nvPr/>
          </p:nvSpPr>
          <p:spPr>
            <a:xfrm>
              <a:off x="6387167" y="5383938"/>
              <a:ext cx="359394" cy="276999"/>
            </a:xfrm>
            <a:prstGeom prst="rect">
              <a:avLst/>
            </a:prstGeom>
            <a:noFill/>
          </p:spPr>
          <p:txBody>
            <a:bodyPr wrap="none" rtlCol="0">
              <a:spAutoFit/>
            </a:bodyPr>
            <a:lstStyle/>
            <a:p>
              <a:r>
                <a:rPr lang="es-ES" sz="1200" dirty="0"/>
                <a:t>8 s</a:t>
              </a:r>
            </a:p>
          </p:txBody>
        </p:sp>
        <p:sp>
          <p:nvSpPr>
            <p:cNvPr id="137" name="CuadroTexto 136">
              <a:extLst>
                <a:ext uri="{FF2B5EF4-FFF2-40B4-BE49-F238E27FC236}">
                  <a16:creationId xmlns:a16="http://schemas.microsoft.com/office/drawing/2014/main" id="{2E86D149-A230-C544-BB84-9A1A0A38FC38}"/>
                </a:ext>
              </a:extLst>
            </p:cNvPr>
            <p:cNvSpPr txBox="1"/>
            <p:nvPr/>
          </p:nvSpPr>
          <p:spPr>
            <a:xfrm>
              <a:off x="5825598" y="4892816"/>
              <a:ext cx="359394" cy="276999"/>
            </a:xfrm>
            <a:prstGeom prst="rect">
              <a:avLst/>
            </a:prstGeom>
            <a:noFill/>
          </p:spPr>
          <p:txBody>
            <a:bodyPr wrap="none" rtlCol="0">
              <a:spAutoFit/>
            </a:bodyPr>
            <a:lstStyle/>
            <a:p>
              <a:r>
                <a:rPr lang="es-ES" sz="1200" dirty="0"/>
                <a:t>3 s</a:t>
              </a:r>
            </a:p>
          </p:txBody>
        </p:sp>
        <p:sp>
          <p:nvSpPr>
            <p:cNvPr id="138" name="CuadroTexto 137">
              <a:extLst>
                <a:ext uri="{FF2B5EF4-FFF2-40B4-BE49-F238E27FC236}">
                  <a16:creationId xmlns:a16="http://schemas.microsoft.com/office/drawing/2014/main" id="{5F35EAAB-9C28-6D45-922C-F1768907C5F9}"/>
                </a:ext>
              </a:extLst>
            </p:cNvPr>
            <p:cNvSpPr txBox="1"/>
            <p:nvPr/>
          </p:nvSpPr>
          <p:spPr>
            <a:xfrm>
              <a:off x="5113559" y="2403927"/>
              <a:ext cx="651781" cy="276999"/>
            </a:xfrm>
            <a:prstGeom prst="rect">
              <a:avLst/>
            </a:prstGeom>
            <a:noFill/>
          </p:spPr>
          <p:txBody>
            <a:bodyPr wrap="none" rtlCol="0">
              <a:spAutoFit/>
            </a:bodyPr>
            <a:lstStyle/>
            <a:p>
              <a:r>
                <a:rPr lang="en-US" sz="1200" dirty="0"/>
                <a:t>fixation</a:t>
              </a:r>
            </a:p>
          </p:txBody>
        </p:sp>
        <p:sp>
          <p:nvSpPr>
            <p:cNvPr id="139" name="CuadroTexto 138">
              <a:extLst>
                <a:ext uri="{FF2B5EF4-FFF2-40B4-BE49-F238E27FC236}">
                  <a16:creationId xmlns:a16="http://schemas.microsoft.com/office/drawing/2014/main" id="{46E9E538-7F1C-5F4C-8CD1-04DF021108CA}"/>
                </a:ext>
              </a:extLst>
            </p:cNvPr>
            <p:cNvSpPr txBox="1"/>
            <p:nvPr/>
          </p:nvSpPr>
          <p:spPr>
            <a:xfrm>
              <a:off x="5705997" y="2830135"/>
              <a:ext cx="516808" cy="276999"/>
            </a:xfrm>
            <a:prstGeom prst="rect">
              <a:avLst/>
            </a:prstGeom>
            <a:noFill/>
          </p:spPr>
          <p:txBody>
            <a:bodyPr wrap="none" rtlCol="0">
              <a:spAutoFit/>
            </a:bodyPr>
            <a:lstStyle/>
            <a:p>
              <a:r>
                <a:rPr lang="en-US" sz="1200" dirty="0"/>
                <a:t>delay</a:t>
              </a:r>
            </a:p>
          </p:txBody>
        </p:sp>
        <p:sp>
          <p:nvSpPr>
            <p:cNvPr id="140" name="CuadroTexto 139">
              <a:extLst>
                <a:ext uri="{FF2B5EF4-FFF2-40B4-BE49-F238E27FC236}">
                  <a16:creationId xmlns:a16="http://schemas.microsoft.com/office/drawing/2014/main" id="{6F93C33F-4D3C-094C-98F4-1AC98B034469}"/>
                </a:ext>
              </a:extLst>
            </p:cNvPr>
            <p:cNvSpPr txBox="1"/>
            <p:nvPr/>
          </p:nvSpPr>
          <p:spPr>
            <a:xfrm>
              <a:off x="6349898" y="3316434"/>
              <a:ext cx="786049" cy="276999"/>
            </a:xfrm>
            <a:prstGeom prst="rect">
              <a:avLst/>
            </a:prstGeom>
            <a:noFill/>
          </p:spPr>
          <p:txBody>
            <a:bodyPr wrap="none" rtlCol="0">
              <a:spAutoFit/>
            </a:bodyPr>
            <a:lstStyle/>
            <a:p>
              <a:r>
                <a:rPr lang="en-US" sz="1200" dirty="0"/>
                <a:t>definition</a:t>
              </a:r>
            </a:p>
          </p:txBody>
        </p:sp>
        <p:sp>
          <p:nvSpPr>
            <p:cNvPr id="141" name="CuadroTexto 140">
              <a:extLst>
                <a:ext uri="{FF2B5EF4-FFF2-40B4-BE49-F238E27FC236}">
                  <a16:creationId xmlns:a16="http://schemas.microsoft.com/office/drawing/2014/main" id="{B772A47D-C890-2F49-B4B2-54C72A8308AC}"/>
                </a:ext>
              </a:extLst>
            </p:cNvPr>
            <p:cNvSpPr txBox="1"/>
            <p:nvPr/>
          </p:nvSpPr>
          <p:spPr>
            <a:xfrm>
              <a:off x="7044354" y="3807556"/>
              <a:ext cx="502061" cy="276999"/>
            </a:xfrm>
            <a:prstGeom prst="rect">
              <a:avLst/>
            </a:prstGeom>
            <a:noFill/>
          </p:spPr>
          <p:txBody>
            <a:bodyPr wrap="none" rtlCol="0">
              <a:spAutoFit/>
            </a:bodyPr>
            <a:lstStyle/>
            <a:p>
              <a:r>
                <a:rPr lang="en-US" sz="1200" dirty="0"/>
                <a:t>think</a:t>
              </a:r>
            </a:p>
          </p:txBody>
        </p:sp>
        <p:sp>
          <p:nvSpPr>
            <p:cNvPr id="142" name="CuadroTexto 141">
              <a:extLst>
                <a:ext uri="{FF2B5EF4-FFF2-40B4-BE49-F238E27FC236}">
                  <a16:creationId xmlns:a16="http://schemas.microsoft.com/office/drawing/2014/main" id="{5260A583-3649-6542-97A8-8B99AC6FB361}"/>
                </a:ext>
              </a:extLst>
            </p:cNvPr>
            <p:cNvSpPr txBox="1"/>
            <p:nvPr/>
          </p:nvSpPr>
          <p:spPr>
            <a:xfrm>
              <a:off x="7627259" y="4278127"/>
              <a:ext cx="485389" cy="276999"/>
            </a:xfrm>
            <a:prstGeom prst="rect">
              <a:avLst/>
            </a:prstGeom>
            <a:noFill/>
          </p:spPr>
          <p:txBody>
            <a:bodyPr wrap="none" rtlCol="0">
              <a:spAutoFit/>
            </a:bodyPr>
            <a:lstStyle/>
            <a:p>
              <a:r>
                <a:rPr lang="en-US" sz="1200" dirty="0"/>
                <a:t>jitter</a:t>
              </a:r>
            </a:p>
          </p:txBody>
        </p:sp>
        <p:cxnSp>
          <p:nvCxnSpPr>
            <p:cNvPr id="143" name="Conector recto de flecha 142">
              <a:extLst>
                <a:ext uri="{FF2B5EF4-FFF2-40B4-BE49-F238E27FC236}">
                  <a16:creationId xmlns:a16="http://schemas.microsoft.com/office/drawing/2014/main" id="{7CFE0205-F39A-354B-B2B5-19BDD0E8249C}"/>
                </a:ext>
              </a:extLst>
            </p:cNvPr>
            <p:cNvCxnSpPr>
              <a:cxnSpLocks/>
            </p:cNvCxnSpPr>
            <p:nvPr/>
          </p:nvCxnSpPr>
          <p:spPr>
            <a:xfrm>
              <a:off x="3887478" y="3906244"/>
              <a:ext cx="2519906" cy="1914173"/>
            </a:xfrm>
            <a:prstGeom prst="straightConnector1">
              <a:avLst/>
            </a:prstGeom>
            <a:ln w="38100">
              <a:solidFill>
                <a:srgbClr val="043951"/>
              </a:solidFill>
              <a:tailEnd type="triangle"/>
            </a:ln>
          </p:spPr>
          <p:style>
            <a:lnRef idx="1">
              <a:schemeClr val="accent1"/>
            </a:lnRef>
            <a:fillRef idx="0">
              <a:schemeClr val="accent1"/>
            </a:fillRef>
            <a:effectRef idx="0">
              <a:schemeClr val="accent1"/>
            </a:effectRef>
            <a:fontRef idx="minor">
              <a:schemeClr val="tx1"/>
            </a:fontRef>
          </p:style>
        </p:cxnSp>
        <p:sp>
          <p:nvSpPr>
            <p:cNvPr id="144" name="CuadroTexto 143">
              <a:extLst>
                <a:ext uri="{FF2B5EF4-FFF2-40B4-BE49-F238E27FC236}">
                  <a16:creationId xmlns:a16="http://schemas.microsoft.com/office/drawing/2014/main" id="{8328FECF-A91C-4F43-B4DD-75B1BC0EBBCF}"/>
                </a:ext>
              </a:extLst>
            </p:cNvPr>
            <p:cNvSpPr txBox="1"/>
            <p:nvPr/>
          </p:nvSpPr>
          <p:spPr>
            <a:xfrm>
              <a:off x="7370952" y="2606713"/>
              <a:ext cx="3241593" cy="584775"/>
            </a:xfrm>
            <a:prstGeom prst="rect">
              <a:avLst/>
            </a:prstGeom>
            <a:noFill/>
          </p:spPr>
          <p:txBody>
            <a:bodyPr wrap="none" rtlCol="0">
              <a:spAutoFit/>
            </a:bodyPr>
            <a:lstStyle/>
            <a:p>
              <a:r>
                <a:rPr lang="en-GB" sz="1600" dirty="0">
                  <a:solidFill>
                    <a:srgbClr val="FFFFFF"/>
                  </a:solidFill>
                </a:rPr>
                <a:t>“She can reason, solve problems </a:t>
              </a:r>
            </a:p>
            <a:p>
              <a:r>
                <a:rPr lang="en-GB" sz="1600" dirty="0">
                  <a:solidFill>
                    <a:srgbClr val="FFFFFF"/>
                  </a:solidFill>
                </a:rPr>
                <a:t>and understand complex ideas”</a:t>
              </a:r>
            </a:p>
          </p:txBody>
        </p:sp>
        <p:sp>
          <p:nvSpPr>
            <p:cNvPr id="145" name="Triángulo 144">
              <a:extLst>
                <a:ext uri="{FF2B5EF4-FFF2-40B4-BE49-F238E27FC236}">
                  <a16:creationId xmlns:a16="http://schemas.microsoft.com/office/drawing/2014/main" id="{A2211025-1A36-6A40-96A0-1D99115A4FBF}"/>
                </a:ext>
              </a:extLst>
            </p:cNvPr>
            <p:cNvSpPr/>
            <p:nvPr/>
          </p:nvSpPr>
          <p:spPr>
            <a:xfrm rot="13523635">
              <a:off x="7125419" y="3107646"/>
              <a:ext cx="288509" cy="341352"/>
            </a:xfrm>
            <a:prstGeom prst="triangle">
              <a:avLst/>
            </a:prstGeom>
            <a:solidFill>
              <a:srgbClr val="1B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46" name="Imagen 145">
            <a:extLst>
              <a:ext uri="{FF2B5EF4-FFF2-40B4-BE49-F238E27FC236}">
                <a16:creationId xmlns:a16="http://schemas.microsoft.com/office/drawing/2014/main" id="{2F7CBCE9-1589-D54A-AB90-8AF5071494E0}"/>
              </a:ext>
            </a:extLst>
          </p:cNvPr>
          <p:cNvPicPr>
            <a:picLocks noChangeAspect="1"/>
          </p:cNvPicPr>
          <p:nvPr/>
        </p:nvPicPr>
        <p:blipFill>
          <a:blip r:embed="rId5"/>
          <a:stretch>
            <a:fillRect/>
          </a:stretch>
        </p:blipFill>
        <p:spPr>
          <a:xfrm>
            <a:off x="6113739" y="22843557"/>
            <a:ext cx="4446521" cy="1324908"/>
          </a:xfrm>
          <a:prstGeom prst="rect">
            <a:avLst/>
          </a:prstGeom>
        </p:spPr>
      </p:pic>
      <p:grpSp>
        <p:nvGrpSpPr>
          <p:cNvPr id="147" name="Grupo 146">
            <a:extLst>
              <a:ext uri="{FF2B5EF4-FFF2-40B4-BE49-F238E27FC236}">
                <a16:creationId xmlns:a16="http://schemas.microsoft.com/office/drawing/2014/main" id="{E94F36BA-04D2-D24F-8DF9-3025679CA04E}"/>
              </a:ext>
            </a:extLst>
          </p:cNvPr>
          <p:cNvGrpSpPr/>
          <p:nvPr/>
        </p:nvGrpSpPr>
        <p:grpSpPr>
          <a:xfrm>
            <a:off x="4680571" y="36868073"/>
            <a:ext cx="5912560" cy="4991967"/>
            <a:chOff x="2678989" y="661706"/>
            <a:chExt cx="5912560" cy="4991967"/>
          </a:xfrm>
        </p:grpSpPr>
        <p:pic>
          <p:nvPicPr>
            <p:cNvPr id="148" name="Picture 12" descr="A close up of a logo&#10;&#10;Description automatically generated">
              <a:extLst>
                <a:ext uri="{FF2B5EF4-FFF2-40B4-BE49-F238E27FC236}">
                  <a16:creationId xmlns:a16="http://schemas.microsoft.com/office/drawing/2014/main" id="{8369B2BD-0123-564C-BE1D-A8BEB9ED036E}"/>
                </a:ext>
              </a:extLst>
            </p:cNvPr>
            <p:cNvPicPr>
              <a:picLocks noChangeAspect="1"/>
            </p:cNvPicPr>
            <p:nvPr/>
          </p:nvPicPr>
          <p:blipFill rotWithShape="1">
            <a:blip r:embed="rId6">
              <a:extLst>
                <a:ext uri="{28A0092B-C50C-407E-A947-70E740481C1C}">
                  <a14:useLocalDpi xmlns:a14="http://schemas.microsoft.com/office/drawing/2010/main" val="0"/>
                </a:ext>
              </a:extLst>
            </a:blip>
            <a:srcRect l="14511" b="67943"/>
            <a:stretch/>
          </p:blipFill>
          <p:spPr>
            <a:xfrm>
              <a:off x="3728246" y="661706"/>
              <a:ext cx="4863303" cy="1776413"/>
            </a:xfrm>
            <a:prstGeom prst="rect">
              <a:avLst/>
            </a:prstGeom>
          </p:spPr>
        </p:pic>
        <p:sp>
          <p:nvSpPr>
            <p:cNvPr id="150" name="Rectangle 14">
              <a:extLst>
                <a:ext uri="{FF2B5EF4-FFF2-40B4-BE49-F238E27FC236}">
                  <a16:creationId xmlns:a16="http://schemas.microsoft.com/office/drawing/2014/main" id="{9AF96165-1F3C-BC4D-A50A-F83E810DC9C6}"/>
                </a:ext>
              </a:extLst>
            </p:cNvPr>
            <p:cNvSpPr/>
            <p:nvPr/>
          </p:nvSpPr>
          <p:spPr>
            <a:xfrm>
              <a:off x="2678989" y="2045943"/>
              <a:ext cx="102025" cy="3516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1" name="Group 25">
              <a:extLst>
                <a:ext uri="{FF2B5EF4-FFF2-40B4-BE49-F238E27FC236}">
                  <a16:creationId xmlns:a16="http://schemas.microsoft.com/office/drawing/2014/main" id="{AB6F335E-FCEB-754F-86EB-38976DD2F9F5}"/>
                </a:ext>
              </a:extLst>
            </p:cNvPr>
            <p:cNvGrpSpPr/>
            <p:nvPr/>
          </p:nvGrpSpPr>
          <p:grpSpPr>
            <a:xfrm>
              <a:off x="3710292" y="1922118"/>
              <a:ext cx="4854241" cy="3579202"/>
              <a:chOff x="3693936" y="1708484"/>
              <a:chExt cx="5724533" cy="4220899"/>
            </a:xfrm>
          </p:grpSpPr>
          <p:pic>
            <p:nvPicPr>
              <p:cNvPr id="154" name="Picture 26" descr="A close up of a logo&#10;&#10;Description automatically generated">
                <a:extLst>
                  <a:ext uri="{FF2B5EF4-FFF2-40B4-BE49-F238E27FC236}">
                    <a16:creationId xmlns:a16="http://schemas.microsoft.com/office/drawing/2014/main" id="{F5B99F0E-0CEA-F941-BBEF-542540B81F82}"/>
                  </a:ext>
                </a:extLst>
              </p:cNvPr>
              <p:cNvPicPr>
                <a:picLocks noChangeAspect="1"/>
              </p:cNvPicPr>
              <p:nvPr/>
            </p:nvPicPr>
            <p:blipFill rotWithShape="1">
              <a:blip r:embed="rId6">
                <a:extLst>
                  <a:ext uri="{28A0092B-C50C-407E-A947-70E740481C1C}">
                    <a14:useLocalDpi xmlns:a14="http://schemas.microsoft.com/office/drawing/2010/main" val="0"/>
                  </a:ext>
                </a:extLst>
              </a:blip>
              <a:srcRect l="14670" t="33649" b="37836"/>
              <a:stretch/>
            </p:blipFill>
            <p:spPr>
              <a:xfrm>
                <a:off x="3693936" y="2345048"/>
                <a:ext cx="5724533" cy="1863445"/>
              </a:xfrm>
              <a:prstGeom prst="rect">
                <a:avLst/>
              </a:prstGeom>
            </p:spPr>
          </p:pic>
          <p:sp>
            <p:nvSpPr>
              <p:cNvPr id="155" name="Rectangle 27">
                <a:extLst>
                  <a:ext uri="{FF2B5EF4-FFF2-40B4-BE49-F238E27FC236}">
                    <a16:creationId xmlns:a16="http://schemas.microsoft.com/office/drawing/2014/main" id="{8955E1B5-39CE-204F-8C66-71B8046851AD}"/>
                  </a:ext>
                </a:extLst>
              </p:cNvPr>
              <p:cNvSpPr/>
              <p:nvPr/>
            </p:nvSpPr>
            <p:spPr>
              <a:xfrm>
                <a:off x="7283116" y="2125579"/>
                <a:ext cx="182241" cy="3803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6" name="Rectangle 28">
                <a:extLst>
                  <a:ext uri="{FF2B5EF4-FFF2-40B4-BE49-F238E27FC236}">
                    <a16:creationId xmlns:a16="http://schemas.microsoft.com/office/drawing/2014/main" id="{6BF79223-D3DD-7940-8AA7-78BA7AEBAF33}"/>
                  </a:ext>
                </a:extLst>
              </p:cNvPr>
              <p:cNvSpPr/>
              <p:nvPr/>
            </p:nvSpPr>
            <p:spPr>
              <a:xfrm>
                <a:off x="5420701" y="1708484"/>
                <a:ext cx="120316" cy="414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52" name="Picture 29" descr="A close up of a logo&#10;&#10;Description automatically generated">
              <a:extLst>
                <a:ext uri="{FF2B5EF4-FFF2-40B4-BE49-F238E27FC236}">
                  <a16:creationId xmlns:a16="http://schemas.microsoft.com/office/drawing/2014/main" id="{532C5B2C-3067-A549-9C2F-752A752B5E3F}"/>
                </a:ext>
              </a:extLst>
            </p:cNvPr>
            <p:cNvPicPr>
              <a:picLocks noChangeAspect="1"/>
            </p:cNvPicPr>
            <p:nvPr/>
          </p:nvPicPr>
          <p:blipFill rotWithShape="1">
            <a:blip r:embed="rId6">
              <a:extLst>
                <a:ext uri="{28A0092B-C50C-407E-A947-70E740481C1C}">
                  <a14:useLocalDpi xmlns:a14="http://schemas.microsoft.com/office/drawing/2010/main" val="0"/>
                </a:ext>
              </a:extLst>
            </a:blip>
            <a:srcRect l="11366" t="61782" r="32304" b="8990"/>
            <a:stretch/>
          </p:blipFill>
          <p:spPr>
            <a:xfrm>
              <a:off x="3549412" y="4034022"/>
              <a:ext cx="3204402" cy="1619651"/>
            </a:xfrm>
            <a:prstGeom prst="rect">
              <a:avLst/>
            </a:prstGeom>
          </p:spPr>
        </p:pic>
        <p:pic>
          <p:nvPicPr>
            <p:cNvPr id="153" name="Picture 30" descr="A close up of a logo&#10;&#10;Description automatically generated">
              <a:extLst>
                <a:ext uri="{FF2B5EF4-FFF2-40B4-BE49-F238E27FC236}">
                  <a16:creationId xmlns:a16="http://schemas.microsoft.com/office/drawing/2014/main" id="{1C41F0D6-75E3-E948-A31C-F112E5A79741}"/>
                </a:ext>
              </a:extLst>
            </p:cNvPr>
            <p:cNvPicPr>
              <a:picLocks noChangeAspect="1"/>
            </p:cNvPicPr>
            <p:nvPr/>
          </p:nvPicPr>
          <p:blipFill rotWithShape="1">
            <a:blip r:embed="rId6">
              <a:extLst>
                <a:ext uri="{28A0092B-C50C-407E-A947-70E740481C1C}">
                  <a14:useLocalDpi xmlns:a14="http://schemas.microsoft.com/office/drawing/2010/main" val="0"/>
                </a:ext>
              </a:extLst>
            </a:blip>
            <a:srcRect l="67696" t="61783" r="3767" b="10868"/>
            <a:stretch/>
          </p:blipFill>
          <p:spPr>
            <a:xfrm>
              <a:off x="6858381" y="4034022"/>
              <a:ext cx="1623416" cy="1515538"/>
            </a:xfrm>
            <a:prstGeom prst="rect">
              <a:avLst/>
            </a:prstGeom>
          </p:spPr>
        </p:pic>
      </p:grpSp>
      <p:sp>
        <p:nvSpPr>
          <p:cNvPr id="157" name="TextBox 8">
            <a:extLst>
              <a:ext uri="{FF2B5EF4-FFF2-40B4-BE49-F238E27FC236}">
                <a16:creationId xmlns:a16="http://schemas.microsoft.com/office/drawing/2014/main" id="{F31BB8C8-0291-2D4A-93D8-3EE8D2AADE15}"/>
              </a:ext>
            </a:extLst>
          </p:cNvPr>
          <p:cNvSpPr txBox="1"/>
          <p:nvPr/>
        </p:nvSpPr>
        <p:spPr>
          <a:xfrm>
            <a:off x="11941639" y="12883762"/>
            <a:ext cx="3858749" cy="400110"/>
          </a:xfrm>
          <a:prstGeom prst="rect">
            <a:avLst/>
          </a:prstGeom>
          <a:noFill/>
        </p:spPr>
        <p:txBody>
          <a:bodyPr wrap="none" rtlCol="0">
            <a:spAutoFit/>
          </a:bodyPr>
          <a:lstStyle/>
          <a:p>
            <a:r>
              <a:rPr lang="en-US" sz="2000" b="1" dirty="0">
                <a:solidFill>
                  <a:schemeClr val="tx1">
                    <a:lumMod val="85000"/>
                    <a:lumOff val="15000"/>
                  </a:schemeClr>
                </a:solidFill>
              </a:rPr>
              <a:t>ICC</a:t>
            </a:r>
            <a:r>
              <a:rPr lang="en-US" sz="2000" b="1" baseline="-25000" dirty="0">
                <a:solidFill>
                  <a:schemeClr val="tx1">
                    <a:lumMod val="85000"/>
                    <a:lumOff val="15000"/>
                  </a:schemeClr>
                </a:solidFill>
              </a:rPr>
              <a:t>affect</a:t>
            </a:r>
            <a:r>
              <a:rPr lang="en-US" sz="2000" dirty="0"/>
              <a:t>        </a:t>
            </a:r>
            <a:r>
              <a:rPr lang="en-US" sz="2000" dirty="0">
                <a:solidFill>
                  <a:schemeClr val="tx1">
                    <a:lumMod val="85000"/>
                    <a:lumOff val="15000"/>
                  </a:schemeClr>
                </a:solidFill>
              </a:rPr>
              <a:t>=  0’47 [0,36-0,60] </a:t>
            </a:r>
            <a:endParaRPr lang="es-ES" sz="2000" dirty="0">
              <a:solidFill>
                <a:schemeClr val="tx1">
                  <a:lumMod val="85000"/>
                  <a:lumOff val="15000"/>
                </a:schemeClr>
              </a:solidFill>
            </a:endParaRPr>
          </a:p>
        </p:txBody>
      </p:sp>
      <p:sp>
        <p:nvSpPr>
          <p:cNvPr id="158" name="TextBox 11">
            <a:extLst>
              <a:ext uri="{FF2B5EF4-FFF2-40B4-BE49-F238E27FC236}">
                <a16:creationId xmlns:a16="http://schemas.microsoft.com/office/drawing/2014/main" id="{CC7AC1FE-01B8-4544-A976-361D1D4669DB}"/>
              </a:ext>
            </a:extLst>
          </p:cNvPr>
          <p:cNvSpPr txBox="1"/>
          <p:nvPr/>
        </p:nvSpPr>
        <p:spPr>
          <a:xfrm>
            <a:off x="11941639" y="13353395"/>
            <a:ext cx="3828292" cy="400110"/>
          </a:xfrm>
          <a:prstGeom prst="rect">
            <a:avLst/>
          </a:prstGeom>
          <a:noFill/>
        </p:spPr>
        <p:txBody>
          <a:bodyPr wrap="none" rtlCol="0">
            <a:spAutoFit/>
          </a:bodyPr>
          <a:lstStyle/>
          <a:p>
            <a:r>
              <a:rPr lang="en-US" sz="2000" b="1" dirty="0">
                <a:solidFill>
                  <a:schemeClr val="tx1">
                    <a:lumMod val="85000"/>
                    <a:lumOff val="15000"/>
                  </a:schemeClr>
                </a:solidFill>
              </a:rPr>
              <a:t>ICC</a:t>
            </a:r>
            <a:r>
              <a:rPr lang="en-US" sz="2000" b="1" baseline="-25000" dirty="0">
                <a:solidFill>
                  <a:schemeClr val="tx1">
                    <a:lumMod val="85000"/>
                    <a:lumOff val="15000"/>
                  </a:schemeClr>
                </a:solidFill>
              </a:rPr>
              <a:t>likableness</a:t>
            </a:r>
            <a:r>
              <a:rPr lang="en-US" sz="2000" dirty="0">
                <a:solidFill>
                  <a:schemeClr val="tx1">
                    <a:lumMod val="85000"/>
                    <a:lumOff val="15000"/>
                  </a:schemeClr>
                </a:solidFill>
              </a:rPr>
              <a:t>  =  0’93 [0,89-0,96] </a:t>
            </a:r>
            <a:endParaRPr lang="es-ES" sz="2000" dirty="0">
              <a:solidFill>
                <a:schemeClr val="tx1">
                  <a:lumMod val="85000"/>
                  <a:lumOff val="15000"/>
                </a:schemeClr>
              </a:solidFill>
            </a:endParaRPr>
          </a:p>
        </p:txBody>
      </p:sp>
      <p:pic>
        <p:nvPicPr>
          <p:cNvPr id="16" name="Picture 15">
            <a:extLst>
              <a:ext uri="{FF2B5EF4-FFF2-40B4-BE49-F238E27FC236}">
                <a16:creationId xmlns:a16="http://schemas.microsoft.com/office/drawing/2014/main" id="{EB029AF3-564A-DB49-8458-0753E29745E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057908" y="7627165"/>
            <a:ext cx="13504504" cy="8681466"/>
          </a:xfrm>
          <a:prstGeom prst="rect">
            <a:avLst/>
          </a:prstGeom>
        </p:spPr>
      </p:pic>
      <p:pic>
        <p:nvPicPr>
          <p:cNvPr id="21" name="Picture 20" descr="A black and red text&#10;&#10;Description automatically generated">
            <a:extLst>
              <a:ext uri="{FF2B5EF4-FFF2-40B4-BE49-F238E27FC236}">
                <a16:creationId xmlns:a16="http://schemas.microsoft.com/office/drawing/2014/main" id="{30AC09ED-DF50-4848-99DB-F4F5A2B581E0}"/>
              </a:ext>
            </a:extLst>
          </p:cNvPr>
          <p:cNvPicPr>
            <a:picLocks noChangeAspect="1"/>
          </p:cNvPicPr>
          <p:nvPr/>
        </p:nvPicPr>
        <p:blipFill rotWithShape="1">
          <a:blip r:embed="rId8">
            <a:extLst>
              <a:ext uri="{28A0092B-C50C-407E-A947-70E740481C1C}">
                <a14:useLocalDpi xmlns:a14="http://schemas.microsoft.com/office/drawing/2010/main" val="0"/>
              </a:ext>
            </a:extLst>
          </a:blip>
          <a:srcRect r="1335"/>
          <a:stretch/>
        </p:blipFill>
        <p:spPr>
          <a:xfrm>
            <a:off x="11169031" y="18323108"/>
            <a:ext cx="18393382" cy="10464773"/>
          </a:xfrm>
          <a:prstGeom prst="rect">
            <a:avLst/>
          </a:prstGeom>
        </p:spPr>
      </p:pic>
      <p:graphicFrame>
        <p:nvGraphicFramePr>
          <p:cNvPr id="159" name="Table 9">
            <a:extLst>
              <a:ext uri="{FF2B5EF4-FFF2-40B4-BE49-F238E27FC236}">
                <a16:creationId xmlns:a16="http://schemas.microsoft.com/office/drawing/2014/main" id="{B6930F24-3FC1-D749-A9B4-C6ADC32F971A}"/>
              </a:ext>
            </a:extLst>
          </p:cNvPr>
          <p:cNvGraphicFramePr>
            <a:graphicFrameLocks noGrp="1"/>
          </p:cNvGraphicFramePr>
          <p:nvPr>
            <p:extLst>
              <p:ext uri="{D42A27DB-BD31-4B8C-83A1-F6EECF244321}">
                <p14:modId xmlns:p14="http://schemas.microsoft.com/office/powerpoint/2010/main" val="4139977315"/>
              </p:ext>
            </p:extLst>
          </p:nvPr>
        </p:nvGraphicFramePr>
        <p:xfrm>
          <a:off x="11893445" y="9431445"/>
          <a:ext cx="3858748" cy="3325190"/>
        </p:xfrm>
        <a:graphic>
          <a:graphicData uri="http://schemas.openxmlformats.org/drawingml/2006/table">
            <a:tbl>
              <a:tblPr firstRow="1" bandRow="1">
                <a:tableStyleId>{5C22544A-7EE6-4342-B048-85BDC9FD1C3A}</a:tableStyleId>
              </a:tblPr>
              <a:tblGrid>
                <a:gridCol w="670321">
                  <a:extLst>
                    <a:ext uri="{9D8B030D-6E8A-4147-A177-3AD203B41FA5}">
                      <a16:colId xmlns:a16="http://schemas.microsoft.com/office/drawing/2014/main" val="3684725096"/>
                    </a:ext>
                  </a:extLst>
                </a:gridCol>
                <a:gridCol w="1011808">
                  <a:extLst>
                    <a:ext uri="{9D8B030D-6E8A-4147-A177-3AD203B41FA5}">
                      <a16:colId xmlns:a16="http://schemas.microsoft.com/office/drawing/2014/main" val="3927936397"/>
                    </a:ext>
                  </a:extLst>
                </a:gridCol>
                <a:gridCol w="714765">
                  <a:extLst>
                    <a:ext uri="{9D8B030D-6E8A-4147-A177-3AD203B41FA5}">
                      <a16:colId xmlns:a16="http://schemas.microsoft.com/office/drawing/2014/main" val="3692561101"/>
                    </a:ext>
                  </a:extLst>
                </a:gridCol>
                <a:gridCol w="640217">
                  <a:extLst>
                    <a:ext uri="{9D8B030D-6E8A-4147-A177-3AD203B41FA5}">
                      <a16:colId xmlns:a16="http://schemas.microsoft.com/office/drawing/2014/main" val="847997271"/>
                    </a:ext>
                  </a:extLst>
                </a:gridCol>
                <a:gridCol w="821637">
                  <a:extLst>
                    <a:ext uri="{9D8B030D-6E8A-4147-A177-3AD203B41FA5}">
                      <a16:colId xmlns:a16="http://schemas.microsoft.com/office/drawing/2014/main" val="2787952182"/>
                    </a:ext>
                  </a:extLst>
                </a:gridCol>
              </a:tblGrid>
              <a:tr h="332519">
                <a:tc>
                  <a:txBody>
                    <a:bodyPr/>
                    <a:lstStyle/>
                    <a:p>
                      <a:r>
                        <a:rPr lang="es-ES" sz="1200" dirty="0">
                          <a:solidFill>
                            <a:srgbClr val="000000"/>
                          </a:solidFill>
                        </a:rPr>
                        <a:t>ID</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solidFill>
                            <a:schemeClr val="tx1">
                              <a:lumMod val="75000"/>
                              <a:lumOff val="25000"/>
                            </a:schemeClr>
                          </a:solidFill>
                        </a:rPr>
                        <a:t>Concept</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200" dirty="0">
                          <a:solidFill>
                            <a:schemeClr val="tx1">
                              <a:lumMod val="75000"/>
                              <a:lumOff val="25000"/>
                            </a:schemeClr>
                          </a:solidFill>
                        </a:rPr>
                        <a:t>Pre</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ES" sz="1200" dirty="0">
                          <a:solidFill>
                            <a:schemeClr val="tx1">
                              <a:lumMod val="75000"/>
                              <a:lumOff val="25000"/>
                            </a:schemeClr>
                          </a:solidFill>
                        </a:rPr>
                        <a:t>Post</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noProof="0" dirty="0">
                          <a:solidFill>
                            <a:schemeClr val="tx1">
                              <a:lumMod val="75000"/>
                              <a:lumOff val="25000"/>
                            </a:schemeClr>
                          </a:solidFill>
                        </a:rPr>
                        <a:t>Dimension</a:t>
                      </a:r>
                    </a:p>
                  </a:txBody>
                  <a:tcPr marL="56323" marR="56323" marT="28162" marB="28162">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3805092"/>
                  </a:ext>
                </a:extLst>
              </a:tr>
              <a:tr h="332519">
                <a:tc>
                  <a:txBody>
                    <a:bodyPr/>
                    <a:lstStyle/>
                    <a:p>
                      <a:r>
                        <a:rPr lang="es-ES" sz="1200" dirty="0"/>
                        <a:t>sub-001</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tc>
                  <a:txBody>
                    <a:bodyPr/>
                    <a:lstStyle/>
                    <a:p>
                      <a:r>
                        <a:rPr lang="en-GB" sz="1200" noProof="0"/>
                        <a:t>Boring</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likableness</a:t>
                      </a:r>
                    </a:p>
                  </a:txBody>
                  <a:tcPr marL="56323" marR="56323" marT="28162" marB="28162">
                    <a:lnT w="12700" cap="flat" cmpd="sng" algn="ctr">
                      <a:solidFill>
                        <a:schemeClr val="tx1"/>
                      </a:solidFill>
                      <a:prstDash val="solid"/>
                      <a:round/>
                      <a:headEnd type="none" w="med" len="med"/>
                      <a:tailEnd type="none" w="med" len="med"/>
                    </a:lnT>
                    <a:solidFill>
                      <a:srgbClr val="E6E6E6"/>
                    </a:solidFill>
                  </a:tcPr>
                </a:tc>
                <a:extLst>
                  <a:ext uri="{0D108BD9-81ED-4DB2-BD59-A6C34878D82A}">
                    <a16:rowId xmlns:a16="http://schemas.microsoft.com/office/drawing/2014/main" val="3584409636"/>
                  </a:ext>
                </a:extLst>
              </a:tr>
              <a:tr h="332519">
                <a:tc>
                  <a:txBody>
                    <a:bodyPr/>
                    <a:lstStyle/>
                    <a:p>
                      <a:r>
                        <a:rPr lang="es-ES" sz="1200" dirty="0"/>
                        <a:t>sub-001</a:t>
                      </a:r>
                    </a:p>
                  </a:txBody>
                  <a:tcPr marL="56323" marR="56323" marT="28162" marB="28162">
                    <a:lnB w="12700" cmpd="sng">
                      <a:noFill/>
                    </a:lnB>
                    <a:solidFill>
                      <a:schemeClr val="bg1"/>
                    </a:solidFill>
                  </a:tcPr>
                </a:tc>
                <a:tc>
                  <a:txBody>
                    <a:bodyPr/>
                    <a:lstStyle/>
                    <a:p>
                      <a:r>
                        <a:rPr lang="en-GB" sz="1200" noProof="0"/>
                        <a:t>Good-natured</a:t>
                      </a:r>
                    </a:p>
                  </a:txBody>
                  <a:tcPr marL="56323" marR="56323" marT="28162" marB="28162">
                    <a:lnB w="12700" cmpd="sng">
                      <a:noFill/>
                    </a:lnB>
                    <a:solidFill>
                      <a:schemeClr val="bg1"/>
                    </a:solidFill>
                  </a:tcPr>
                </a:tc>
                <a:tc>
                  <a:txBody>
                    <a:bodyPr/>
                    <a:lstStyle/>
                    <a:p>
                      <a:r>
                        <a:rPr lang="es-ES" sz="1200" dirty="0"/>
                        <a:t>65</a:t>
                      </a:r>
                    </a:p>
                  </a:txBody>
                  <a:tcPr marL="56323" marR="56323" marT="28162" marB="28162">
                    <a:lnB w="12700" cmpd="sng">
                      <a:noFill/>
                    </a:lnB>
                    <a:solidFill>
                      <a:schemeClr val="bg1"/>
                    </a:solidFill>
                  </a:tcPr>
                </a:tc>
                <a:tc>
                  <a:txBody>
                    <a:bodyPr/>
                    <a:lstStyle/>
                    <a:p>
                      <a:r>
                        <a:rPr lang="es-ES" sz="1200" dirty="0"/>
                        <a:t>70</a:t>
                      </a:r>
                    </a:p>
                  </a:txBody>
                  <a:tcPr marL="56323" marR="56323" marT="28162" marB="28162">
                    <a:lnB w="12700" cmpd="sng">
                      <a:noFill/>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likableness</a:t>
                      </a:r>
                    </a:p>
                  </a:txBody>
                  <a:tcPr marL="56323" marR="56323" marT="28162" marB="28162">
                    <a:lnB w="12700" cmpd="sng">
                      <a:noFill/>
                    </a:lnB>
                    <a:solidFill>
                      <a:schemeClr val="bg1"/>
                    </a:solidFill>
                  </a:tcPr>
                </a:tc>
                <a:extLst>
                  <a:ext uri="{0D108BD9-81ED-4DB2-BD59-A6C34878D82A}">
                    <a16:rowId xmlns:a16="http://schemas.microsoft.com/office/drawing/2014/main" val="2241609471"/>
                  </a:ext>
                </a:extLst>
              </a:tr>
              <a:tr h="332519">
                <a:tc>
                  <a:txBody>
                    <a:bodyPr/>
                    <a:lstStyle/>
                    <a:p>
                      <a:r>
                        <a:rPr lang="es-ES" sz="1200" dirty="0"/>
                        <a:t>sub-001</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n-GB" sz="1200" noProof="0"/>
                        <a:t>Thankful</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81</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72</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likableness</a:t>
                      </a:r>
                    </a:p>
                  </a:txBody>
                  <a:tcPr marL="56323" marR="56323" marT="28162" marB="28162">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962837233"/>
                  </a:ext>
                </a:extLst>
              </a:tr>
              <a:tr h="332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sub-001</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noProof="0"/>
                        <a:t>Cheerful</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95</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80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likableness</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0303402"/>
                  </a:ext>
                </a:extLst>
              </a:tr>
              <a:tr h="332519">
                <a:tc>
                  <a:txBody>
                    <a:bodyPr/>
                    <a:lstStyle/>
                    <a:p>
                      <a:r>
                        <a:rPr lang="es-ES" sz="1200" dirty="0"/>
                        <a: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n-GB" sz="1200" noProof="0"/>
                        <a: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endParaRPr lang="es-ES" sz="1200" dirty="0"/>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146322828"/>
                  </a:ext>
                </a:extLst>
              </a:tr>
              <a:tr h="332519">
                <a:tc>
                  <a:txBody>
                    <a:bodyPr/>
                    <a:lstStyle/>
                    <a:p>
                      <a:r>
                        <a:rPr lang="es-ES" sz="1200" dirty="0"/>
                        <a:t>sub-030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noProof="0"/>
                        <a:t>Resentful</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50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70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affect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1510918"/>
                  </a:ext>
                </a:extLst>
              </a:tr>
              <a:tr h="332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sub-030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n-GB" sz="1200" noProof="0"/>
                        <a:t>Sensible</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100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s-ES" sz="1200" dirty="0"/>
                        <a:t>95</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n-US" sz="1200" dirty="0"/>
                        <a:t>affect</a:t>
                      </a:r>
                      <a:endParaRPr lang="es-ES" sz="1200" dirty="0"/>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669137023"/>
                  </a:ext>
                </a:extLst>
              </a:tr>
              <a:tr h="332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sub-030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noProof="0"/>
                        <a:t>Honest</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50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s-ES" sz="1200" dirty="0"/>
                        <a:t>50</a:t>
                      </a:r>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t>affect</a:t>
                      </a:r>
                      <a:endParaRPr lang="es-ES" sz="1200" dirty="0"/>
                    </a:p>
                  </a:txBody>
                  <a:tcPr marL="56323" marR="56323" marT="28162" marB="28162">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0371346"/>
                  </a:ext>
                </a:extLst>
              </a:tr>
              <a:tr h="3325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sub-030</a:t>
                      </a:r>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r>
                        <a:rPr lang="en-GB" sz="1200" noProof="0" dirty="0"/>
                        <a:t>Lazy</a:t>
                      </a:r>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r>
                        <a:rPr lang="es-ES" sz="1200" dirty="0"/>
                        <a:t>10</a:t>
                      </a:r>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r>
                        <a:rPr lang="es-ES" sz="1200" dirty="0"/>
                        <a:t>0</a:t>
                      </a:r>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r>
                        <a:rPr lang="en-US" sz="1200" dirty="0"/>
                        <a:t>affect</a:t>
                      </a:r>
                      <a:endParaRPr lang="es-ES" sz="1200" dirty="0"/>
                    </a:p>
                  </a:txBody>
                  <a:tcPr marL="56323" marR="56323" marT="28162" marB="28162">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957502695"/>
                  </a:ext>
                </a:extLst>
              </a:tr>
            </a:tbl>
          </a:graphicData>
        </a:graphic>
      </p:graphicFrame>
      <p:cxnSp>
        <p:nvCxnSpPr>
          <p:cNvPr id="160" name="Conector recto de flecha 159">
            <a:extLst>
              <a:ext uri="{FF2B5EF4-FFF2-40B4-BE49-F238E27FC236}">
                <a16:creationId xmlns:a16="http://schemas.microsoft.com/office/drawing/2014/main" id="{AA84D91A-09A7-AF4B-A823-F7509B1FE5D2}"/>
              </a:ext>
            </a:extLst>
          </p:cNvPr>
          <p:cNvCxnSpPr/>
          <p:nvPr/>
        </p:nvCxnSpPr>
        <p:spPr>
          <a:xfrm>
            <a:off x="13659221" y="9199852"/>
            <a:ext cx="962025" cy="0"/>
          </a:xfrm>
          <a:prstGeom prst="straightConnector1">
            <a:avLst/>
          </a:prstGeom>
          <a:ln w="12700">
            <a:solidFill>
              <a:srgbClr val="00A2E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recto de flecha 160">
            <a:extLst>
              <a:ext uri="{FF2B5EF4-FFF2-40B4-BE49-F238E27FC236}">
                <a16:creationId xmlns:a16="http://schemas.microsoft.com/office/drawing/2014/main" id="{BC84DFD4-91AF-CF4B-9CA9-FE1CCFACA753}"/>
              </a:ext>
            </a:extLst>
          </p:cNvPr>
          <p:cNvCxnSpPr>
            <a:cxnSpLocks/>
          </p:cNvCxnSpPr>
          <p:nvPr/>
        </p:nvCxnSpPr>
        <p:spPr>
          <a:xfrm>
            <a:off x="11521331" y="10592969"/>
            <a:ext cx="0" cy="1314450"/>
          </a:xfrm>
          <a:prstGeom prst="straightConnector1">
            <a:avLst/>
          </a:prstGeom>
          <a:ln w="12700">
            <a:solidFill>
              <a:srgbClr val="00A2E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7" name="Table 80">
            <a:extLst>
              <a:ext uri="{FF2B5EF4-FFF2-40B4-BE49-F238E27FC236}">
                <a16:creationId xmlns:a16="http://schemas.microsoft.com/office/drawing/2014/main" id="{1994889F-0F38-3A48-BE0B-06F85203F130}"/>
              </a:ext>
            </a:extLst>
          </p:cNvPr>
          <p:cNvGraphicFramePr>
            <a:graphicFrameLocks noGrp="1"/>
          </p:cNvGraphicFramePr>
          <p:nvPr>
            <p:extLst>
              <p:ext uri="{D42A27DB-BD31-4B8C-83A1-F6EECF244321}">
                <p14:modId xmlns:p14="http://schemas.microsoft.com/office/powerpoint/2010/main" val="3810035414"/>
              </p:ext>
            </p:extLst>
          </p:nvPr>
        </p:nvGraphicFramePr>
        <p:xfrm>
          <a:off x="22102643" y="17209889"/>
          <a:ext cx="7414203" cy="2018644"/>
        </p:xfrm>
        <a:graphic>
          <a:graphicData uri="http://schemas.openxmlformats.org/drawingml/2006/table">
            <a:tbl>
              <a:tblPr firstRow="1" bandRow="1">
                <a:tableStyleId>{5C22544A-7EE6-4342-B048-85BDC9FD1C3A}</a:tableStyleId>
              </a:tblPr>
              <a:tblGrid>
                <a:gridCol w="2027404">
                  <a:extLst>
                    <a:ext uri="{9D8B030D-6E8A-4147-A177-3AD203B41FA5}">
                      <a16:colId xmlns:a16="http://schemas.microsoft.com/office/drawing/2014/main" val="3684725096"/>
                    </a:ext>
                  </a:extLst>
                </a:gridCol>
                <a:gridCol w="738421">
                  <a:extLst>
                    <a:ext uri="{9D8B030D-6E8A-4147-A177-3AD203B41FA5}">
                      <a16:colId xmlns:a16="http://schemas.microsoft.com/office/drawing/2014/main" val="3927936397"/>
                    </a:ext>
                  </a:extLst>
                </a:gridCol>
                <a:gridCol w="962109">
                  <a:extLst>
                    <a:ext uri="{9D8B030D-6E8A-4147-A177-3AD203B41FA5}">
                      <a16:colId xmlns:a16="http://schemas.microsoft.com/office/drawing/2014/main" val="3692561101"/>
                    </a:ext>
                  </a:extLst>
                </a:gridCol>
                <a:gridCol w="948931">
                  <a:extLst>
                    <a:ext uri="{9D8B030D-6E8A-4147-A177-3AD203B41FA5}">
                      <a16:colId xmlns:a16="http://schemas.microsoft.com/office/drawing/2014/main" val="2735485357"/>
                    </a:ext>
                  </a:extLst>
                </a:gridCol>
                <a:gridCol w="922571">
                  <a:extLst>
                    <a:ext uri="{9D8B030D-6E8A-4147-A177-3AD203B41FA5}">
                      <a16:colId xmlns:a16="http://schemas.microsoft.com/office/drawing/2014/main" val="2652771846"/>
                    </a:ext>
                  </a:extLst>
                </a:gridCol>
                <a:gridCol w="909389">
                  <a:extLst>
                    <a:ext uri="{9D8B030D-6E8A-4147-A177-3AD203B41FA5}">
                      <a16:colId xmlns:a16="http://schemas.microsoft.com/office/drawing/2014/main" val="1536064013"/>
                    </a:ext>
                  </a:extLst>
                </a:gridCol>
                <a:gridCol w="905378">
                  <a:extLst>
                    <a:ext uri="{9D8B030D-6E8A-4147-A177-3AD203B41FA5}">
                      <a16:colId xmlns:a16="http://schemas.microsoft.com/office/drawing/2014/main" val="3759717257"/>
                    </a:ext>
                  </a:extLst>
                </a:gridCol>
              </a:tblGrid>
              <a:tr h="616108">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solidFill>
                            <a:schemeClr val="tx1">
                              <a:lumMod val="75000"/>
                              <a:lumOff val="25000"/>
                            </a:schemeClr>
                          </a:solidFill>
                        </a:rPr>
                        <a:t>Sum of Squares</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lumMod val="75000"/>
                              <a:lumOff val="25000"/>
                            </a:schemeClr>
                          </a:solidFill>
                        </a:rPr>
                        <a:t>df</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lumMod val="75000"/>
                              <a:lumOff val="25000"/>
                            </a:schemeClr>
                          </a:solidFill>
                        </a:rPr>
                        <a:t>Mean Square</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lumMod val="75000"/>
                              <a:lumOff val="25000"/>
                            </a:schemeClr>
                          </a:solidFill>
                        </a:rPr>
                        <a:t>F</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lumMod val="75000"/>
                              <a:lumOff val="25000"/>
                            </a:schemeClr>
                          </a:solidFill>
                        </a:rPr>
                        <a:t>p</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1400" dirty="0">
                          <a:solidFill>
                            <a:schemeClr val="tx1">
                              <a:lumMod val="75000"/>
                              <a:lumOff val="25000"/>
                            </a:schemeClr>
                          </a:solidFill>
                        </a:rPr>
                        <a:t>ω</a:t>
                      </a:r>
                      <a:r>
                        <a:rPr lang="el-GR" sz="1400" baseline="30000" dirty="0">
                          <a:solidFill>
                            <a:schemeClr val="tx1">
                              <a:lumMod val="75000"/>
                              <a:lumOff val="25000"/>
                            </a:schemeClr>
                          </a:solidFill>
                        </a:rPr>
                        <a:t>2</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3805092"/>
                  </a:ext>
                </a:extLst>
              </a:tr>
              <a:tr h="350634">
                <a:tc>
                  <a:txBody>
                    <a:bodyPr/>
                    <a:lstStyle/>
                    <a:p>
                      <a:r>
                        <a:rPr lang="en-GB" sz="1400" noProof="0"/>
                        <a:t>Affect (partitionCV)</a:t>
                      </a:r>
                    </a:p>
                  </a:txBody>
                  <a:tcPr marL="71597" marR="71597" marT="35799" marB="35799">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r"/>
                      <a:r>
                        <a:rPr lang="en-US" sz="1400" dirty="0"/>
                        <a:t>0.086</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8</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0.011</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19.505 </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&lt; .001</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0.244</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584409636"/>
                  </a:ext>
                </a:extLst>
              </a:tr>
              <a:tr h="350634">
                <a:tc>
                  <a:txBody>
                    <a:bodyPr/>
                    <a:lstStyle/>
                    <a:p>
                      <a:r>
                        <a:rPr lang="en-GB" sz="1400" noProof="0"/>
                        <a:t>Affect (itemCV)</a:t>
                      </a:r>
                    </a:p>
                  </a:txBody>
                  <a:tcPr marL="71597" marR="71597" marT="35799" marB="35799">
                    <a:solidFill>
                      <a:schemeClr val="bg1"/>
                    </a:solidFill>
                  </a:tcPr>
                </a:tc>
                <a:tc>
                  <a:txBody>
                    <a:bodyPr/>
                    <a:lstStyle/>
                    <a:p>
                      <a:pPr algn="r"/>
                      <a:r>
                        <a:rPr lang="es-ES" sz="1400" dirty="0"/>
                        <a:t>0.040</a:t>
                      </a:r>
                    </a:p>
                  </a:txBody>
                  <a:tcPr marL="71597" marR="71597" marT="35799" marB="35799" anchor="ctr">
                    <a:solidFill>
                      <a:schemeClr val="bg1"/>
                    </a:solidFill>
                  </a:tcPr>
                </a:tc>
                <a:tc>
                  <a:txBody>
                    <a:bodyPr/>
                    <a:lstStyle/>
                    <a:p>
                      <a:pPr algn="r"/>
                      <a:r>
                        <a:rPr lang="es-ES" sz="1400" dirty="0"/>
                        <a:t>8</a:t>
                      </a:r>
                    </a:p>
                  </a:txBody>
                  <a:tcPr marL="71597" marR="71597" marT="35799" marB="35799" anchor="ctr">
                    <a:solidFill>
                      <a:schemeClr val="bg1"/>
                    </a:solidFill>
                  </a:tcPr>
                </a:tc>
                <a:tc>
                  <a:txBody>
                    <a:bodyPr/>
                    <a:lstStyle/>
                    <a:p>
                      <a:pPr algn="r"/>
                      <a:r>
                        <a:rPr lang="es-ES" sz="1400" dirty="0"/>
                        <a:t>0.005</a:t>
                      </a:r>
                    </a:p>
                  </a:txBody>
                  <a:tcPr marL="71597" marR="71597" marT="35799" marB="35799" anchor="ctr">
                    <a:solidFill>
                      <a:schemeClr val="bg1"/>
                    </a:solidFill>
                  </a:tcPr>
                </a:tc>
                <a:tc>
                  <a:txBody>
                    <a:bodyPr/>
                    <a:lstStyle/>
                    <a:p>
                      <a:pPr algn="r"/>
                      <a:r>
                        <a:rPr lang="es-ES" sz="1400" dirty="0"/>
                        <a:t>8.195</a:t>
                      </a:r>
                    </a:p>
                  </a:txBody>
                  <a:tcPr marL="71597" marR="71597" marT="35799" marB="35799" anchor="ctr">
                    <a:solidFill>
                      <a:schemeClr val="bg1"/>
                    </a:solidFill>
                  </a:tcPr>
                </a:tc>
                <a:tc>
                  <a:txBody>
                    <a:bodyPr/>
                    <a:lstStyle/>
                    <a:p>
                      <a:pPr algn="r"/>
                      <a:r>
                        <a:rPr lang="es-ES" sz="1400" dirty="0"/>
                        <a:t>&lt; .001</a:t>
                      </a:r>
                    </a:p>
                  </a:txBody>
                  <a:tcPr marL="71597" marR="71597" marT="35799" marB="35799" anchor="ctr">
                    <a:solidFill>
                      <a:schemeClr val="bg1"/>
                    </a:solidFill>
                  </a:tcPr>
                </a:tc>
                <a:tc>
                  <a:txBody>
                    <a:bodyPr/>
                    <a:lstStyle/>
                    <a:p>
                      <a:pPr algn="r"/>
                      <a:r>
                        <a:rPr lang="es-ES" sz="1400" dirty="0"/>
                        <a:t>0.240</a:t>
                      </a:r>
                    </a:p>
                  </a:txBody>
                  <a:tcPr marL="71597" marR="71597" marT="35799" marB="35799" anchor="ctr">
                    <a:solidFill>
                      <a:schemeClr val="bg1"/>
                    </a:solidFill>
                  </a:tcPr>
                </a:tc>
                <a:extLst>
                  <a:ext uri="{0D108BD9-81ED-4DB2-BD59-A6C34878D82A}">
                    <a16:rowId xmlns:a16="http://schemas.microsoft.com/office/drawing/2014/main" val="2241609471"/>
                  </a:ext>
                </a:extLst>
              </a:tr>
              <a:tr h="350634">
                <a:tc>
                  <a:txBody>
                    <a:bodyPr/>
                    <a:lstStyle/>
                    <a:p>
                      <a:r>
                        <a:rPr lang="en-GB" sz="1400" noProof="0"/>
                        <a:t>Likableness (partitionCV)</a:t>
                      </a:r>
                    </a:p>
                  </a:txBody>
                  <a:tcPr marL="71597" marR="71597" marT="35799" marB="35799">
                    <a:solidFill>
                      <a:schemeClr val="bg1">
                        <a:lumMod val="95000"/>
                      </a:schemeClr>
                    </a:solidFill>
                  </a:tcPr>
                </a:tc>
                <a:tc>
                  <a:txBody>
                    <a:bodyPr/>
                    <a:lstStyle/>
                    <a:p>
                      <a:pPr algn="r"/>
                      <a:r>
                        <a:rPr lang="es-ES" sz="1400" dirty="0"/>
                        <a:t>0.240</a:t>
                      </a:r>
                    </a:p>
                  </a:txBody>
                  <a:tcPr marL="71597" marR="71597" marT="35799" marB="35799" anchor="ctr">
                    <a:solidFill>
                      <a:schemeClr val="bg1">
                        <a:lumMod val="95000"/>
                      </a:schemeClr>
                    </a:solidFill>
                  </a:tcPr>
                </a:tc>
                <a:tc>
                  <a:txBody>
                    <a:bodyPr/>
                    <a:lstStyle/>
                    <a:p>
                      <a:pPr algn="r"/>
                      <a:r>
                        <a:rPr lang="es-ES" sz="1400" dirty="0"/>
                        <a:t>8</a:t>
                      </a:r>
                    </a:p>
                  </a:txBody>
                  <a:tcPr marL="71597" marR="71597" marT="35799" marB="35799" anchor="ctr">
                    <a:solidFill>
                      <a:schemeClr val="bg1">
                        <a:lumMod val="95000"/>
                      </a:schemeClr>
                    </a:solidFill>
                  </a:tcPr>
                </a:tc>
                <a:tc>
                  <a:txBody>
                    <a:bodyPr/>
                    <a:lstStyle/>
                    <a:p>
                      <a:pPr algn="r"/>
                      <a:r>
                        <a:rPr lang="es-ES" sz="1400" dirty="0"/>
                        <a:t>0.030</a:t>
                      </a:r>
                    </a:p>
                  </a:txBody>
                  <a:tcPr marL="71597" marR="71597" marT="35799" marB="35799" anchor="ctr">
                    <a:solidFill>
                      <a:schemeClr val="bg1">
                        <a:lumMod val="95000"/>
                      </a:schemeClr>
                    </a:solidFill>
                  </a:tcPr>
                </a:tc>
                <a:tc>
                  <a:txBody>
                    <a:bodyPr/>
                    <a:lstStyle/>
                    <a:p>
                      <a:pPr algn="r"/>
                      <a:r>
                        <a:rPr lang="es-ES" sz="1400" dirty="0"/>
                        <a:t>30.888</a:t>
                      </a:r>
                    </a:p>
                  </a:txBody>
                  <a:tcPr marL="71597" marR="71597" marT="35799" marB="35799" anchor="ctr">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s-ES" sz="1400" dirty="0"/>
                        <a:t>&lt; .001</a:t>
                      </a:r>
                    </a:p>
                  </a:txBody>
                  <a:tcPr marL="71597" marR="71597" marT="35799" marB="35799" anchor="ctr">
                    <a:solidFill>
                      <a:schemeClr val="bg1">
                        <a:lumMod val="95000"/>
                      </a:schemeClr>
                    </a:solidFill>
                  </a:tcPr>
                </a:tc>
                <a:tc>
                  <a:txBody>
                    <a:bodyPr/>
                    <a:lstStyle/>
                    <a:p>
                      <a:pPr algn="r"/>
                      <a:r>
                        <a:rPr lang="es-ES" sz="1400" dirty="0"/>
                        <a:t>0.267</a:t>
                      </a:r>
                    </a:p>
                  </a:txBody>
                  <a:tcPr marL="71597" marR="71597" marT="35799" marB="35799" anchor="ctr">
                    <a:solidFill>
                      <a:schemeClr val="bg1">
                        <a:lumMod val="95000"/>
                      </a:schemeClr>
                    </a:solidFill>
                  </a:tcPr>
                </a:tc>
                <a:extLst>
                  <a:ext uri="{0D108BD9-81ED-4DB2-BD59-A6C34878D82A}">
                    <a16:rowId xmlns:a16="http://schemas.microsoft.com/office/drawing/2014/main" val="21124050"/>
                  </a:ext>
                </a:extLst>
              </a:tr>
              <a:tr h="350634">
                <a:tc>
                  <a:txBody>
                    <a:bodyPr/>
                    <a:lstStyle/>
                    <a:p>
                      <a:pPr marL="0" marR="0" lvl="0" indent="0" algn="l" defTabSz="3753305" rtl="0" eaLnBrk="1" fontAlgn="auto" latinLnBrk="0" hangingPunct="1">
                        <a:lnSpc>
                          <a:spcPct val="100000"/>
                        </a:lnSpc>
                        <a:spcBef>
                          <a:spcPts val="0"/>
                        </a:spcBef>
                        <a:spcAft>
                          <a:spcPts val="0"/>
                        </a:spcAft>
                        <a:buClrTx/>
                        <a:buSzTx/>
                        <a:buFontTx/>
                        <a:buNone/>
                        <a:tabLst/>
                        <a:defRPr/>
                      </a:pPr>
                      <a:r>
                        <a:rPr lang="en-GB" sz="1400" noProof="0" dirty="0"/>
                        <a:t>Likableness(</a:t>
                      </a:r>
                      <a:r>
                        <a:rPr lang="en-GB" sz="1400" noProof="0" dirty="0" err="1"/>
                        <a:t>itemCV</a:t>
                      </a:r>
                      <a:r>
                        <a:rPr lang="en-GB" sz="1400" noProof="0" dirty="0"/>
                        <a:t>)</a:t>
                      </a:r>
                    </a:p>
                  </a:txBody>
                  <a:tcPr marL="71597" marR="71597" marT="35799" marB="35799">
                    <a:solidFill>
                      <a:schemeClr val="bg1"/>
                    </a:solidFill>
                  </a:tcPr>
                </a:tc>
                <a:tc>
                  <a:txBody>
                    <a:bodyPr/>
                    <a:lstStyle/>
                    <a:p>
                      <a:pPr algn="r"/>
                      <a:r>
                        <a:rPr lang="es-ES" sz="1400" dirty="0"/>
                        <a:t>0.176 </a:t>
                      </a:r>
                    </a:p>
                  </a:txBody>
                  <a:tcPr marL="71597" marR="71597" marT="35799" marB="35799" anchor="ctr">
                    <a:solidFill>
                      <a:schemeClr val="bg1"/>
                    </a:solidFill>
                  </a:tcPr>
                </a:tc>
                <a:tc>
                  <a:txBody>
                    <a:bodyPr/>
                    <a:lstStyle/>
                    <a:p>
                      <a:pPr algn="r"/>
                      <a:r>
                        <a:rPr lang="es-ES" sz="1400" dirty="0"/>
                        <a:t>8</a:t>
                      </a:r>
                    </a:p>
                  </a:txBody>
                  <a:tcPr marL="71597" marR="71597" marT="35799" marB="35799" anchor="ctr">
                    <a:solidFill>
                      <a:schemeClr val="bg1"/>
                    </a:solidFill>
                  </a:tcPr>
                </a:tc>
                <a:tc>
                  <a:txBody>
                    <a:bodyPr/>
                    <a:lstStyle/>
                    <a:p>
                      <a:pPr algn="r"/>
                      <a:r>
                        <a:rPr lang="es-ES" sz="1400" dirty="0"/>
                        <a:t>0.038 </a:t>
                      </a:r>
                    </a:p>
                  </a:txBody>
                  <a:tcPr marL="71597" marR="71597" marT="35799" marB="35799" anchor="ctr">
                    <a:solidFill>
                      <a:schemeClr val="bg1"/>
                    </a:solidFill>
                  </a:tcPr>
                </a:tc>
                <a:tc>
                  <a:txBody>
                    <a:bodyPr/>
                    <a:lstStyle/>
                    <a:p>
                      <a:pPr algn="r"/>
                      <a:r>
                        <a:rPr lang="es-ES" sz="1400" dirty="0"/>
                        <a:t>23.531 </a:t>
                      </a:r>
                    </a:p>
                  </a:txBody>
                  <a:tcPr marL="71597" marR="71597" marT="35799" marB="35799" anchor="ctr">
                    <a:solidFill>
                      <a:schemeClr val="bg1"/>
                    </a:solidFill>
                  </a:tcPr>
                </a:tc>
                <a:tc>
                  <a:txBody>
                    <a:bodyPr/>
                    <a:lstStyle/>
                    <a:p>
                      <a:pPr algn="r"/>
                      <a:r>
                        <a:rPr lang="es-ES" sz="1400" dirty="0"/>
                        <a:t>&lt; .001</a:t>
                      </a:r>
                    </a:p>
                  </a:txBody>
                  <a:tcPr marL="71597" marR="71597" marT="35799" marB="35799" anchor="ctr">
                    <a:solidFill>
                      <a:schemeClr val="bg1"/>
                    </a:solidFill>
                  </a:tcPr>
                </a:tc>
                <a:tc>
                  <a:txBody>
                    <a:bodyPr/>
                    <a:lstStyle/>
                    <a:p>
                      <a:pPr algn="r"/>
                      <a:r>
                        <a:rPr lang="es-ES" sz="1400" dirty="0"/>
                        <a:t>0.218 </a:t>
                      </a:r>
                    </a:p>
                  </a:txBody>
                  <a:tcPr marL="71597" marR="71597" marT="35799" marB="35799" anchor="ctr">
                    <a:solidFill>
                      <a:schemeClr val="bg1"/>
                    </a:solidFill>
                  </a:tcPr>
                </a:tc>
                <a:extLst>
                  <a:ext uri="{0D108BD9-81ED-4DB2-BD59-A6C34878D82A}">
                    <a16:rowId xmlns:a16="http://schemas.microsoft.com/office/drawing/2014/main" val="2462237601"/>
                  </a:ext>
                </a:extLst>
              </a:tr>
            </a:tbl>
          </a:graphicData>
        </a:graphic>
      </p:graphicFrame>
      <p:pic>
        <p:nvPicPr>
          <p:cNvPr id="466" name="Imagen 312">
            <a:extLst>
              <a:ext uri="{FF2B5EF4-FFF2-40B4-BE49-F238E27FC236}">
                <a16:creationId xmlns:a16="http://schemas.microsoft.com/office/drawing/2014/main" id="{99BAF4F8-C23A-1B4F-B67A-06B642B90D37}"/>
              </a:ext>
            </a:extLst>
          </p:cNvPr>
          <p:cNvPicPr>
            <a:picLocks noChangeAspect="1"/>
          </p:cNvPicPr>
          <p:nvPr/>
        </p:nvPicPr>
        <p:blipFill>
          <a:blip r:embed="rId9"/>
          <a:stretch>
            <a:fillRect/>
          </a:stretch>
        </p:blipFill>
        <p:spPr>
          <a:xfrm>
            <a:off x="11233299" y="7943601"/>
            <a:ext cx="429670" cy="327781"/>
          </a:xfrm>
          <a:prstGeom prst="rect">
            <a:avLst/>
          </a:prstGeom>
        </p:spPr>
      </p:pic>
      <p:sp>
        <p:nvSpPr>
          <p:cNvPr id="467" name="CuadroTexto 313">
            <a:extLst>
              <a:ext uri="{FF2B5EF4-FFF2-40B4-BE49-F238E27FC236}">
                <a16:creationId xmlns:a16="http://schemas.microsoft.com/office/drawing/2014/main" id="{6AB44612-5BD9-5B4C-85FA-18D2469CD2F7}"/>
              </a:ext>
            </a:extLst>
          </p:cNvPr>
          <p:cNvSpPr txBox="1"/>
          <p:nvPr/>
        </p:nvSpPr>
        <p:spPr>
          <a:xfrm>
            <a:off x="11754105" y="7776841"/>
            <a:ext cx="4364322" cy="1323439"/>
          </a:xfrm>
          <a:prstGeom prst="rect">
            <a:avLst/>
          </a:prstGeom>
          <a:noFill/>
        </p:spPr>
        <p:txBody>
          <a:bodyPr wrap="square" rtlCol="0">
            <a:spAutoFit/>
          </a:bodyPr>
          <a:lstStyle/>
          <a:p>
            <a:r>
              <a:rPr lang="en-US" sz="2000" dirty="0">
                <a:solidFill>
                  <a:srgbClr val="1C4072"/>
                </a:solidFill>
              </a:rPr>
              <a:t>The intraclass correlation coefficient shows a fair test-retest repeatability for the ratings of </a:t>
            </a:r>
            <a:r>
              <a:rPr lang="en-US" sz="2000" i="1" dirty="0">
                <a:solidFill>
                  <a:srgbClr val="1C4072"/>
                </a:solidFill>
              </a:rPr>
              <a:t>affect</a:t>
            </a:r>
            <a:r>
              <a:rPr lang="en-US" sz="2000" dirty="0">
                <a:solidFill>
                  <a:srgbClr val="1C4072"/>
                </a:solidFill>
              </a:rPr>
              <a:t> and excellent for the ratings of </a:t>
            </a:r>
            <a:r>
              <a:rPr lang="en-US" sz="2000" i="1" dirty="0">
                <a:solidFill>
                  <a:srgbClr val="1C4072"/>
                </a:solidFill>
              </a:rPr>
              <a:t>likableness.</a:t>
            </a:r>
            <a:endParaRPr lang="en-US" sz="2000" dirty="0">
              <a:solidFill>
                <a:srgbClr val="1C4072"/>
              </a:solidFill>
            </a:endParaRPr>
          </a:p>
        </p:txBody>
      </p:sp>
      <p:pic>
        <p:nvPicPr>
          <p:cNvPr id="278" name="Imagen 277">
            <a:extLst>
              <a:ext uri="{FF2B5EF4-FFF2-40B4-BE49-F238E27FC236}">
                <a16:creationId xmlns:a16="http://schemas.microsoft.com/office/drawing/2014/main" id="{EA77FBB3-7974-D344-A4D6-C971599B58EC}"/>
              </a:ext>
            </a:extLst>
          </p:cNvPr>
          <p:cNvPicPr>
            <a:picLocks noChangeAspect="1"/>
          </p:cNvPicPr>
          <p:nvPr/>
        </p:nvPicPr>
        <p:blipFill>
          <a:blip r:embed="rId9"/>
          <a:stretch>
            <a:fillRect/>
          </a:stretch>
        </p:blipFill>
        <p:spPr>
          <a:xfrm>
            <a:off x="11233299" y="29584707"/>
            <a:ext cx="429670" cy="327781"/>
          </a:xfrm>
          <a:prstGeom prst="rect">
            <a:avLst/>
          </a:prstGeom>
        </p:spPr>
      </p:pic>
      <p:sp>
        <p:nvSpPr>
          <p:cNvPr id="279" name="CuadroTexto 278">
            <a:extLst>
              <a:ext uri="{FF2B5EF4-FFF2-40B4-BE49-F238E27FC236}">
                <a16:creationId xmlns:a16="http://schemas.microsoft.com/office/drawing/2014/main" id="{BB8A4F64-8F31-0F4B-B609-3F7E62E8E628}"/>
              </a:ext>
            </a:extLst>
          </p:cNvPr>
          <p:cNvSpPr txBox="1"/>
          <p:nvPr/>
        </p:nvSpPr>
        <p:spPr>
          <a:xfrm>
            <a:off x="11754104" y="29379241"/>
            <a:ext cx="3466683" cy="2862322"/>
          </a:xfrm>
          <a:prstGeom prst="rect">
            <a:avLst/>
          </a:prstGeom>
          <a:noFill/>
        </p:spPr>
        <p:txBody>
          <a:bodyPr wrap="square" rtlCol="0">
            <a:spAutoFit/>
          </a:bodyPr>
          <a:lstStyle/>
          <a:p>
            <a:r>
              <a:rPr lang="en-US" sz="2000" dirty="0">
                <a:solidFill>
                  <a:srgbClr val="1C4072"/>
                </a:solidFill>
              </a:rPr>
              <a:t>A repeated-measures ANOVA with two factors: </a:t>
            </a:r>
          </a:p>
          <a:p>
            <a:r>
              <a:rPr lang="en-US" sz="2000" dirty="0">
                <a:solidFill>
                  <a:srgbClr val="1C4072"/>
                </a:solidFill>
              </a:rPr>
              <a:t>ROI and dimension of social information (i.e. affect vs. likableness) showed a significant main effect of dimension for both the cross-validation procedures (see </a:t>
            </a:r>
            <a:r>
              <a:rPr lang="en-US" sz="2000" b="1" dirty="0">
                <a:solidFill>
                  <a:srgbClr val="1C4072"/>
                </a:solidFill>
              </a:rPr>
              <a:t>Fig. 2</a:t>
            </a:r>
            <a:r>
              <a:rPr lang="en-US" sz="2000" dirty="0">
                <a:solidFill>
                  <a:srgbClr val="1C4072"/>
                </a:solidFill>
              </a:rPr>
              <a:t>)</a:t>
            </a:r>
            <a:r>
              <a:rPr lang="es-ES" sz="2000" dirty="0">
                <a:solidFill>
                  <a:srgbClr val="1C4072"/>
                </a:solidFill>
              </a:rPr>
              <a:t>.</a:t>
            </a:r>
            <a:endParaRPr lang="en-US" sz="2000" i="1" dirty="0">
              <a:solidFill>
                <a:srgbClr val="1C4072"/>
              </a:solidFill>
            </a:endParaRPr>
          </a:p>
        </p:txBody>
      </p:sp>
      <p:sp>
        <p:nvSpPr>
          <p:cNvPr id="280" name="CuadroTexto 279">
            <a:extLst>
              <a:ext uri="{FF2B5EF4-FFF2-40B4-BE49-F238E27FC236}">
                <a16:creationId xmlns:a16="http://schemas.microsoft.com/office/drawing/2014/main" id="{1DC906DA-93D0-B049-81E3-9F74C056012C}"/>
              </a:ext>
            </a:extLst>
          </p:cNvPr>
          <p:cNvSpPr txBox="1"/>
          <p:nvPr/>
        </p:nvSpPr>
        <p:spPr>
          <a:xfrm>
            <a:off x="11754103" y="32448290"/>
            <a:ext cx="12109645" cy="1323439"/>
          </a:xfrm>
          <a:prstGeom prst="rect">
            <a:avLst/>
          </a:prstGeom>
          <a:noFill/>
        </p:spPr>
        <p:txBody>
          <a:bodyPr wrap="square" rtlCol="0">
            <a:spAutoFit/>
          </a:bodyPr>
          <a:lstStyle/>
          <a:p>
            <a:r>
              <a:rPr lang="en-US" sz="2000" i="1" dirty="0">
                <a:solidFill>
                  <a:srgbClr val="1C4072"/>
                </a:solidFill>
              </a:rPr>
              <a:t>Post hoc</a:t>
            </a:r>
            <a:r>
              <a:rPr lang="en-US" sz="2000" dirty="0">
                <a:solidFill>
                  <a:srgbClr val="1C4072"/>
                </a:solidFill>
              </a:rPr>
              <a:t> paired </a:t>
            </a:r>
            <a:r>
              <a:rPr lang="en-US" sz="2000" i="1" dirty="0">
                <a:solidFill>
                  <a:srgbClr val="1C4072"/>
                </a:solidFill>
              </a:rPr>
              <a:t>t</a:t>
            </a:r>
            <a:r>
              <a:rPr lang="en-US" sz="2000" dirty="0">
                <a:solidFill>
                  <a:srgbClr val="1C4072"/>
                </a:solidFill>
              </a:rPr>
              <a:t>-tests showed that the interaction effect was driven by the ACC (</a:t>
            </a:r>
            <a:r>
              <a:rPr lang="en-US" sz="2000" i="1" dirty="0">
                <a:solidFill>
                  <a:srgbClr val="1C4072"/>
                </a:solidFill>
              </a:rPr>
              <a:t>t</a:t>
            </a:r>
            <a:r>
              <a:rPr lang="en-US" sz="2000" baseline="-25000" dirty="0">
                <a:solidFill>
                  <a:srgbClr val="1C4072"/>
                </a:solidFill>
              </a:rPr>
              <a:t>(29)</a:t>
            </a:r>
            <a:r>
              <a:rPr lang="en-US" sz="2000" dirty="0">
                <a:solidFill>
                  <a:srgbClr val="1C4072"/>
                </a:solidFill>
              </a:rPr>
              <a:t> = 4.461, </a:t>
            </a:r>
            <a:r>
              <a:rPr lang="en-US" sz="2000" i="1" dirty="0">
                <a:solidFill>
                  <a:srgbClr val="1C4072"/>
                </a:solidFill>
              </a:rPr>
              <a:t>p</a:t>
            </a:r>
            <a:r>
              <a:rPr lang="en-US" sz="2000" dirty="0">
                <a:solidFill>
                  <a:srgbClr val="1C4072"/>
                </a:solidFill>
              </a:rPr>
              <a:t> = 0.001, </a:t>
            </a:r>
          </a:p>
          <a:p>
            <a:r>
              <a:rPr lang="en-US" sz="2000" i="1" dirty="0">
                <a:solidFill>
                  <a:srgbClr val="1C4072"/>
                </a:solidFill>
              </a:rPr>
              <a:t>d</a:t>
            </a:r>
            <a:r>
              <a:rPr lang="en-US" sz="2000" dirty="0">
                <a:solidFill>
                  <a:srgbClr val="1C4072"/>
                </a:solidFill>
              </a:rPr>
              <a:t> = 0.814), which showed a preference for the likableness dimension when using the partition-level CV. On the other hand, the interaction effect was driven by the Ins (</a:t>
            </a:r>
            <a:r>
              <a:rPr lang="en-US" sz="2000" i="1" dirty="0">
                <a:solidFill>
                  <a:srgbClr val="1C4072"/>
                </a:solidFill>
              </a:rPr>
              <a:t>t</a:t>
            </a:r>
            <a:r>
              <a:rPr lang="en-US" sz="2000" baseline="-25000" dirty="0">
                <a:solidFill>
                  <a:srgbClr val="1C4072"/>
                </a:solidFill>
              </a:rPr>
              <a:t>(29)</a:t>
            </a:r>
            <a:r>
              <a:rPr lang="en-US" sz="2000" dirty="0">
                <a:solidFill>
                  <a:srgbClr val="1C4072"/>
                </a:solidFill>
              </a:rPr>
              <a:t> = -4.623, </a:t>
            </a:r>
            <a:r>
              <a:rPr lang="en-US" sz="2000" i="1" dirty="0">
                <a:solidFill>
                  <a:srgbClr val="1C4072"/>
                </a:solidFill>
              </a:rPr>
              <a:t>p</a:t>
            </a:r>
            <a:r>
              <a:rPr lang="en-US" sz="2000" dirty="0">
                <a:solidFill>
                  <a:srgbClr val="1C4072"/>
                </a:solidFill>
              </a:rPr>
              <a:t> = 0.001, </a:t>
            </a:r>
            <a:r>
              <a:rPr lang="en-US" sz="2000" i="1" dirty="0">
                <a:solidFill>
                  <a:srgbClr val="1C4072"/>
                </a:solidFill>
              </a:rPr>
              <a:t>d</a:t>
            </a:r>
            <a:r>
              <a:rPr lang="en-US" sz="2000" dirty="0">
                <a:solidFill>
                  <a:srgbClr val="1C4072"/>
                </a:solidFill>
              </a:rPr>
              <a:t> = 0.844), which showed a preference for the affect dimension instead when using the item-level CV.</a:t>
            </a:r>
            <a:endParaRPr lang="en-US" sz="2000" i="1" dirty="0">
              <a:solidFill>
                <a:srgbClr val="1C4072"/>
              </a:solidFill>
            </a:endParaRPr>
          </a:p>
        </p:txBody>
      </p:sp>
      <p:pic>
        <p:nvPicPr>
          <p:cNvPr id="281" name="Imagen 280">
            <a:extLst>
              <a:ext uri="{FF2B5EF4-FFF2-40B4-BE49-F238E27FC236}">
                <a16:creationId xmlns:a16="http://schemas.microsoft.com/office/drawing/2014/main" id="{4FA2453B-40ED-4D4E-A817-6C4552A73FA2}"/>
              </a:ext>
            </a:extLst>
          </p:cNvPr>
          <p:cNvPicPr>
            <a:picLocks noChangeAspect="1"/>
          </p:cNvPicPr>
          <p:nvPr/>
        </p:nvPicPr>
        <p:blipFill>
          <a:blip r:embed="rId9"/>
          <a:stretch>
            <a:fillRect/>
          </a:stretch>
        </p:blipFill>
        <p:spPr>
          <a:xfrm>
            <a:off x="11233299" y="32638342"/>
            <a:ext cx="429670" cy="327781"/>
          </a:xfrm>
          <a:prstGeom prst="rect">
            <a:avLst/>
          </a:prstGeom>
        </p:spPr>
      </p:pic>
      <p:pic>
        <p:nvPicPr>
          <p:cNvPr id="282" name="Imagen 281">
            <a:extLst>
              <a:ext uri="{FF2B5EF4-FFF2-40B4-BE49-F238E27FC236}">
                <a16:creationId xmlns:a16="http://schemas.microsoft.com/office/drawing/2014/main" id="{1801B3FD-2BD3-9D4E-804A-C672B75246CB}"/>
              </a:ext>
            </a:extLst>
          </p:cNvPr>
          <p:cNvPicPr>
            <a:picLocks noChangeAspect="1"/>
          </p:cNvPicPr>
          <p:nvPr/>
        </p:nvPicPr>
        <p:blipFill>
          <a:blip r:embed="rId9"/>
          <a:stretch>
            <a:fillRect/>
          </a:stretch>
        </p:blipFill>
        <p:spPr>
          <a:xfrm>
            <a:off x="11233299" y="34195621"/>
            <a:ext cx="429670" cy="327781"/>
          </a:xfrm>
          <a:prstGeom prst="rect">
            <a:avLst/>
          </a:prstGeom>
        </p:spPr>
      </p:pic>
      <p:sp>
        <p:nvSpPr>
          <p:cNvPr id="283" name="CuadroTexto 282">
            <a:extLst>
              <a:ext uri="{FF2B5EF4-FFF2-40B4-BE49-F238E27FC236}">
                <a16:creationId xmlns:a16="http://schemas.microsoft.com/office/drawing/2014/main" id="{C94894A4-1E0E-1840-AC73-CD25442960F2}"/>
              </a:ext>
            </a:extLst>
          </p:cNvPr>
          <p:cNvSpPr txBox="1"/>
          <p:nvPr/>
        </p:nvSpPr>
        <p:spPr>
          <a:xfrm>
            <a:off x="11754103" y="33953488"/>
            <a:ext cx="12512644" cy="2554545"/>
          </a:xfrm>
          <a:prstGeom prst="rect">
            <a:avLst/>
          </a:prstGeom>
          <a:noFill/>
        </p:spPr>
        <p:txBody>
          <a:bodyPr wrap="square" rtlCol="0">
            <a:spAutoFit/>
          </a:bodyPr>
          <a:lstStyle/>
          <a:p>
            <a:r>
              <a:rPr lang="en-US" sz="2000" dirty="0">
                <a:solidFill>
                  <a:srgbClr val="1C4072"/>
                </a:solidFill>
              </a:rPr>
              <a:t>Finally, we compared whether social knowledge was differentially represented in ROIs selected as canonical semantic regions (i.e. the LTL, IFG, and </a:t>
            </a:r>
            <a:r>
              <a:rPr lang="en-US" sz="2000" dirty="0" err="1">
                <a:solidFill>
                  <a:srgbClr val="1C4072"/>
                </a:solidFill>
              </a:rPr>
              <a:t>Prec</a:t>
            </a:r>
            <a:r>
              <a:rPr lang="en-US" sz="2000" dirty="0">
                <a:solidFill>
                  <a:srgbClr val="1C4072"/>
                </a:solidFill>
              </a:rPr>
              <a:t>) to ROIs selected as social information processing regions (i.e. the Ins, ACC, and PCC; see </a:t>
            </a:r>
            <a:r>
              <a:rPr lang="en-US" sz="2000" b="1" dirty="0">
                <a:solidFill>
                  <a:srgbClr val="1C4072"/>
                </a:solidFill>
              </a:rPr>
              <a:t>Fig. 3</a:t>
            </a:r>
            <a:r>
              <a:rPr lang="en-US" sz="2000" dirty="0">
                <a:solidFill>
                  <a:srgbClr val="1C4072"/>
                </a:solidFill>
              </a:rPr>
              <a:t>). Paired </a:t>
            </a:r>
            <a:r>
              <a:rPr lang="en-US" sz="2000" i="1" dirty="0">
                <a:solidFill>
                  <a:srgbClr val="1C4072"/>
                </a:solidFill>
              </a:rPr>
              <a:t>t</a:t>
            </a:r>
            <a:r>
              <a:rPr lang="en-US" sz="2000" dirty="0">
                <a:solidFill>
                  <a:srgbClr val="1C4072"/>
                </a:solidFill>
              </a:rPr>
              <a:t>-tests showed that mean classification accuracy was significantly higher in semantic ROIs for both affect (</a:t>
            </a:r>
            <a:r>
              <a:rPr lang="en-US" sz="2000" i="1" dirty="0">
                <a:solidFill>
                  <a:srgbClr val="1C4072"/>
                </a:solidFill>
              </a:rPr>
              <a:t>t</a:t>
            </a:r>
            <a:r>
              <a:rPr lang="en-US" sz="2000" baseline="-25000" dirty="0">
                <a:solidFill>
                  <a:srgbClr val="1C4072"/>
                </a:solidFill>
              </a:rPr>
              <a:t>(29)</a:t>
            </a:r>
            <a:r>
              <a:rPr lang="en-US" sz="2000" dirty="0">
                <a:solidFill>
                  <a:srgbClr val="1C4072"/>
                </a:solidFill>
              </a:rPr>
              <a:t> = 5.590, </a:t>
            </a:r>
            <a:r>
              <a:rPr lang="en-US" sz="2000" i="1" dirty="0">
                <a:solidFill>
                  <a:srgbClr val="1C4072"/>
                </a:solidFill>
              </a:rPr>
              <a:t>p</a:t>
            </a:r>
            <a:r>
              <a:rPr lang="en-US" sz="2000" dirty="0">
                <a:solidFill>
                  <a:srgbClr val="1C4072"/>
                </a:solidFill>
              </a:rPr>
              <a:t> &lt; .001, </a:t>
            </a:r>
            <a:r>
              <a:rPr lang="en-US" sz="2000" i="1" dirty="0">
                <a:solidFill>
                  <a:srgbClr val="1C4072"/>
                </a:solidFill>
              </a:rPr>
              <a:t>d</a:t>
            </a:r>
            <a:r>
              <a:rPr lang="en-US" sz="2000" dirty="0">
                <a:solidFill>
                  <a:srgbClr val="1C4072"/>
                </a:solidFill>
              </a:rPr>
              <a:t> = 1.021) and likableness (</a:t>
            </a:r>
            <a:r>
              <a:rPr lang="en-US" sz="2000" i="1" dirty="0">
                <a:solidFill>
                  <a:srgbClr val="1C4072"/>
                </a:solidFill>
              </a:rPr>
              <a:t>t</a:t>
            </a:r>
            <a:r>
              <a:rPr lang="en-US" sz="2000" baseline="-25000" dirty="0">
                <a:solidFill>
                  <a:srgbClr val="1C4072"/>
                </a:solidFill>
              </a:rPr>
              <a:t>(29)</a:t>
            </a:r>
            <a:r>
              <a:rPr lang="en-US" sz="2000" dirty="0">
                <a:solidFill>
                  <a:srgbClr val="1C4072"/>
                </a:solidFill>
              </a:rPr>
              <a:t> = 5.113, </a:t>
            </a:r>
            <a:r>
              <a:rPr lang="en-US" sz="2000" i="1" dirty="0">
                <a:solidFill>
                  <a:srgbClr val="1C4072"/>
                </a:solidFill>
              </a:rPr>
              <a:t>p</a:t>
            </a:r>
            <a:r>
              <a:rPr lang="en-US" sz="2000" dirty="0">
                <a:solidFill>
                  <a:srgbClr val="1C4072"/>
                </a:solidFill>
              </a:rPr>
              <a:t> &lt; .001, </a:t>
            </a:r>
            <a:r>
              <a:rPr lang="en-US" sz="2000" i="1" dirty="0">
                <a:solidFill>
                  <a:srgbClr val="1C4072"/>
                </a:solidFill>
              </a:rPr>
              <a:t>d</a:t>
            </a:r>
            <a:r>
              <a:rPr lang="en-US" sz="2000" dirty="0">
                <a:solidFill>
                  <a:srgbClr val="1C4072"/>
                </a:solidFill>
              </a:rPr>
              <a:t> = 0.933) using partition-level cross-validation. Similarly, mean decoding accuracy was higher in semantic ROIs for both affect (</a:t>
            </a:r>
            <a:r>
              <a:rPr lang="en-US" sz="2000" i="1" dirty="0">
                <a:solidFill>
                  <a:srgbClr val="1C4072"/>
                </a:solidFill>
              </a:rPr>
              <a:t>t</a:t>
            </a:r>
            <a:r>
              <a:rPr lang="en-US" sz="2000" baseline="-25000" dirty="0">
                <a:solidFill>
                  <a:srgbClr val="1C4072"/>
                </a:solidFill>
              </a:rPr>
              <a:t>(29)</a:t>
            </a:r>
            <a:r>
              <a:rPr lang="en-US" sz="2000" dirty="0">
                <a:solidFill>
                  <a:srgbClr val="1C4072"/>
                </a:solidFill>
              </a:rPr>
              <a:t> = 2.519, </a:t>
            </a:r>
            <a:r>
              <a:rPr lang="en-US" sz="2000" i="1" dirty="0">
                <a:solidFill>
                  <a:srgbClr val="1C4072"/>
                </a:solidFill>
              </a:rPr>
              <a:t>p</a:t>
            </a:r>
            <a:r>
              <a:rPr lang="en-US" sz="2000" dirty="0">
                <a:solidFill>
                  <a:srgbClr val="1C4072"/>
                </a:solidFill>
              </a:rPr>
              <a:t> = 0.018, </a:t>
            </a:r>
            <a:r>
              <a:rPr lang="en-US" sz="2000" i="1" dirty="0">
                <a:solidFill>
                  <a:srgbClr val="1C4072"/>
                </a:solidFill>
              </a:rPr>
              <a:t>d</a:t>
            </a:r>
            <a:r>
              <a:rPr lang="en-US" sz="2000" dirty="0">
                <a:solidFill>
                  <a:srgbClr val="1C4072"/>
                </a:solidFill>
              </a:rPr>
              <a:t> = 0.460) and likableness (</a:t>
            </a:r>
            <a:r>
              <a:rPr lang="en-US" sz="2000" i="1" dirty="0">
                <a:solidFill>
                  <a:srgbClr val="1C4072"/>
                </a:solidFill>
              </a:rPr>
              <a:t>t</a:t>
            </a:r>
            <a:r>
              <a:rPr lang="en-US" sz="2000" baseline="-25000" dirty="0">
                <a:solidFill>
                  <a:srgbClr val="1C4072"/>
                </a:solidFill>
              </a:rPr>
              <a:t>(29)</a:t>
            </a:r>
            <a:r>
              <a:rPr lang="en-US" sz="2000" dirty="0">
                <a:solidFill>
                  <a:srgbClr val="1C4072"/>
                </a:solidFill>
              </a:rPr>
              <a:t> = 4.133, </a:t>
            </a:r>
            <a:r>
              <a:rPr lang="en-US" sz="2000" i="1" dirty="0">
                <a:solidFill>
                  <a:srgbClr val="1C4072"/>
                </a:solidFill>
              </a:rPr>
              <a:t>p</a:t>
            </a:r>
            <a:r>
              <a:rPr lang="en-US" sz="2000" dirty="0">
                <a:solidFill>
                  <a:srgbClr val="1C4072"/>
                </a:solidFill>
              </a:rPr>
              <a:t> &lt; .001, </a:t>
            </a:r>
            <a:r>
              <a:rPr lang="en-US" sz="2000" i="1" dirty="0">
                <a:solidFill>
                  <a:srgbClr val="1C4072"/>
                </a:solidFill>
              </a:rPr>
              <a:t>d</a:t>
            </a:r>
            <a:r>
              <a:rPr lang="en-US" sz="2000" dirty="0">
                <a:solidFill>
                  <a:srgbClr val="1C4072"/>
                </a:solidFill>
              </a:rPr>
              <a:t> = 0.755) using item-level cross-validation.</a:t>
            </a:r>
          </a:p>
          <a:p>
            <a:endParaRPr lang="en-US" sz="2000" dirty="0">
              <a:solidFill>
                <a:srgbClr val="1C4072"/>
              </a:solidFill>
            </a:endParaRPr>
          </a:p>
        </p:txBody>
      </p:sp>
      <p:sp>
        <p:nvSpPr>
          <p:cNvPr id="468" name="CuadroTexto 368">
            <a:extLst>
              <a:ext uri="{FF2B5EF4-FFF2-40B4-BE49-F238E27FC236}">
                <a16:creationId xmlns:a16="http://schemas.microsoft.com/office/drawing/2014/main" id="{B8EF05C8-C1DC-454E-8187-1EED0EA5F6FC}"/>
              </a:ext>
            </a:extLst>
          </p:cNvPr>
          <p:cNvSpPr txBox="1"/>
          <p:nvPr/>
        </p:nvSpPr>
        <p:spPr>
          <a:xfrm>
            <a:off x="11318501" y="7932828"/>
            <a:ext cx="298480" cy="338554"/>
          </a:xfrm>
          <a:prstGeom prst="rect">
            <a:avLst/>
          </a:prstGeom>
          <a:noFill/>
        </p:spPr>
        <p:txBody>
          <a:bodyPr wrap="square" rtlCol="0">
            <a:spAutoFit/>
          </a:bodyPr>
          <a:lstStyle/>
          <a:p>
            <a:r>
              <a:rPr lang="en-US" sz="1600" dirty="0">
                <a:solidFill>
                  <a:srgbClr val="1C4072"/>
                </a:solidFill>
              </a:rPr>
              <a:t>1</a:t>
            </a:r>
            <a:endParaRPr lang="en-US" sz="2000" dirty="0">
              <a:solidFill>
                <a:srgbClr val="1C4072"/>
              </a:solidFill>
            </a:endParaRPr>
          </a:p>
        </p:txBody>
      </p:sp>
      <p:pic>
        <p:nvPicPr>
          <p:cNvPr id="308" name="Imagen 307">
            <a:extLst>
              <a:ext uri="{FF2B5EF4-FFF2-40B4-BE49-F238E27FC236}">
                <a16:creationId xmlns:a16="http://schemas.microsoft.com/office/drawing/2014/main" id="{AF757EBC-694C-9140-A88C-675AD454782E}"/>
              </a:ext>
            </a:extLst>
          </p:cNvPr>
          <p:cNvPicPr>
            <a:picLocks noChangeAspect="1"/>
          </p:cNvPicPr>
          <p:nvPr/>
        </p:nvPicPr>
        <p:blipFill>
          <a:blip r:embed="rId9"/>
          <a:stretch>
            <a:fillRect/>
          </a:stretch>
        </p:blipFill>
        <p:spPr>
          <a:xfrm>
            <a:off x="11233301" y="14230741"/>
            <a:ext cx="429670" cy="327781"/>
          </a:xfrm>
          <a:prstGeom prst="rect">
            <a:avLst/>
          </a:prstGeom>
        </p:spPr>
      </p:pic>
      <p:sp>
        <p:nvSpPr>
          <p:cNvPr id="309" name="CuadroTexto 308">
            <a:extLst>
              <a:ext uri="{FF2B5EF4-FFF2-40B4-BE49-F238E27FC236}">
                <a16:creationId xmlns:a16="http://schemas.microsoft.com/office/drawing/2014/main" id="{43BA51C8-6462-B542-8E0D-242E847FC810}"/>
              </a:ext>
            </a:extLst>
          </p:cNvPr>
          <p:cNvSpPr txBox="1"/>
          <p:nvPr/>
        </p:nvSpPr>
        <p:spPr>
          <a:xfrm>
            <a:off x="11754105" y="14041537"/>
            <a:ext cx="4364322" cy="3477875"/>
          </a:xfrm>
          <a:prstGeom prst="rect">
            <a:avLst/>
          </a:prstGeom>
          <a:noFill/>
        </p:spPr>
        <p:txBody>
          <a:bodyPr wrap="square" rtlCol="0">
            <a:spAutoFit/>
          </a:bodyPr>
          <a:lstStyle/>
          <a:p>
            <a:r>
              <a:rPr lang="en-US" sz="2000" dirty="0">
                <a:solidFill>
                  <a:srgbClr val="1C4072"/>
                </a:solidFill>
                <a:latin typeface="Arial" panose="020B0604020202020204" pitchFamily="34" charset="0"/>
                <a:cs typeface="Arial" panose="020B0604020202020204" pitchFamily="34" charset="0"/>
              </a:rPr>
              <a:t>Ratings of affect </a:t>
            </a:r>
            <a:r>
              <a:rPr lang="en-US" sz="2000" i="1" dirty="0">
                <a:solidFill>
                  <a:srgbClr val="1C4072"/>
                </a:solidFill>
                <a:latin typeface="Arial" panose="020B0604020202020204" pitchFamily="34" charset="0"/>
                <a:cs typeface="Arial" panose="020B0604020202020204" pitchFamily="34" charset="0"/>
              </a:rPr>
              <a:t>(red)</a:t>
            </a:r>
            <a:r>
              <a:rPr lang="en-US" sz="2000" dirty="0">
                <a:solidFill>
                  <a:srgbClr val="1C4072"/>
                </a:solidFill>
                <a:latin typeface="Arial" panose="020B0604020202020204" pitchFamily="34" charset="0"/>
                <a:cs typeface="Arial" panose="020B0604020202020204" pitchFamily="34" charset="0"/>
              </a:rPr>
              <a:t> of concepts related to affective states were significantly higher than those related to non-affective mental states (</a:t>
            </a:r>
            <a:r>
              <a:rPr lang="en-GB" sz="2000" i="1" dirty="0">
                <a:solidFill>
                  <a:srgbClr val="1C4072"/>
                </a:solidFill>
                <a:latin typeface="Arial" panose="020B0604020202020204" pitchFamily="34" charset="0"/>
                <a:cs typeface="Arial" panose="020B0604020202020204" pitchFamily="34" charset="0"/>
              </a:rPr>
              <a:t>t</a:t>
            </a:r>
            <a:r>
              <a:rPr lang="en-GB" sz="2000" baseline="-25000" dirty="0">
                <a:solidFill>
                  <a:srgbClr val="1C4072"/>
                </a:solidFill>
                <a:latin typeface="Arial" panose="020B0604020202020204" pitchFamily="34" charset="0"/>
                <a:cs typeface="Arial" panose="020B0604020202020204" pitchFamily="34" charset="0"/>
              </a:rPr>
              <a:t>(29)</a:t>
            </a:r>
            <a:r>
              <a:rPr lang="en-GB" sz="2000" dirty="0">
                <a:solidFill>
                  <a:srgbClr val="1C4072"/>
                </a:solidFill>
                <a:latin typeface="Arial" panose="020B0604020202020204" pitchFamily="34" charset="0"/>
                <a:cs typeface="Arial" panose="020B0604020202020204" pitchFamily="34" charset="0"/>
              </a:rPr>
              <a:t> = 8.026, </a:t>
            </a:r>
            <a:r>
              <a:rPr lang="en-GB" sz="2000" i="1" dirty="0">
                <a:solidFill>
                  <a:srgbClr val="1C4072"/>
                </a:solidFill>
                <a:latin typeface="Arial" panose="020B0604020202020204" pitchFamily="34" charset="0"/>
                <a:cs typeface="Arial" panose="020B0604020202020204" pitchFamily="34" charset="0"/>
              </a:rPr>
              <a:t>p</a:t>
            </a:r>
            <a:r>
              <a:rPr lang="en-GB" sz="2000" dirty="0">
                <a:solidFill>
                  <a:srgbClr val="1C4072"/>
                </a:solidFill>
                <a:latin typeface="Arial" panose="020B0604020202020204" pitchFamily="34" charset="0"/>
                <a:cs typeface="Arial" panose="020B0604020202020204" pitchFamily="34" charset="0"/>
              </a:rPr>
              <a:t> &lt; 0.001, </a:t>
            </a:r>
            <a:r>
              <a:rPr lang="en-GB" sz="2000" i="1" dirty="0">
                <a:solidFill>
                  <a:srgbClr val="1C4072"/>
                </a:solidFill>
                <a:latin typeface="Arial" panose="020B0604020202020204" pitchFamily="34" charset="0"/>
                <a:cs typeface="Arial" panose="020B0604020202020204" pitchFamily="34" charset="0"/>
              </a:rPr>
              <a:t>d</a:t>
            </a:r>
            <a:r>
              <a:rPr lang="en-GB" sz="2000" dirty="0">
                <a:solidFill>
                  <a:srgbClr val="1C4072"/>
                </a:solidFill>
                <a:latin typeface="Arial" panose="020B0604020202020204" pitchFamily="34" charset="0"/>
                <a:cs typeface="Arial" panose="020B0604020202020204" pitchFamily="34" charset="0"/>
              </a:rPr>
              <a:t> = 1.465</a:t>
            </a:r>
            <a:r>
              <a:rPr lang="en-US" sz="2000" dirty="0">
                <a:solidFill>
                  <a:srgbClr val="1C4072"/>
                </a:solidFill>
                <a:latin typeface="Arial" panose="020B0604020202020204" pitchFamily="34" charset="0"/>
                <a:cs typeface="Arial" panose="020B0604020202020204" pitchFamily="34" charset="0"/>
              </a:rPr>
              <a:t>) and ratings of likableness </a:t>
            </a:r>
            <a:r>
              <a:rPr lang="en-US" sz="2000" i="1" dirty="0">
                <a:solidFill>
                  <a:srgbClr val="1C4072"/>
                </a:solidFill>
                <a:latin typeface="Arial" panose="020B0604020202020204" pitchFamily="34" charset="0"/>
                <a:cs typeface="Arial" panose="020B0604020202020204" pitchFamily="34" charset="0"/>
              </a:rPr>
              <a:t>(grey)</a:t>
            </a:r>
            <a:r>
              <a:rPr lang="en-US" sz="2000" dirty="0">
                <a:solidFill>
                  <a:srgbClr val="1C4072"/>
                </a:solidFill>
                <a:latin typeface="Arial" panose="020B0604020202020204" pitchFamily="34" charset="0"/>
                <a:cs typeface="Arial" panose="020B0604020202020204" pitchFamily="34" charset="0"/>
              </a:rPr>
              <a:t> of socially desirable </a:t>
            </a:r>
            <a:r>
              <a:rPr lang="en-GB" sz="2000" dirty="0">
                <a:solidFill>
                  <a:srgbClr val="1C4072"/>
                </a:solidFill>
                <a:latin typeface="Arial" panose="020B0604020202020204" pitchFamily="34" charset="0"/>
                <a:cs typeface="Arial" panose="020B0604020202020204" pitchFamily="34" charset="0"/>
              </a:rPr>
              <a:t>concepts were significantly higher than those of socially undesirable concepts </a:t>
            </a:r>
          </a:p>
          <a:p>
            <a:r>
              <a:rPr lang="en-GB" sz="2000" dirty="0">
                <a:solidFill>
                  <a:srgbClr val="1C4072"/>
                </a:solidFill>
                <a:latin typeface="Arial" panose="020B0604020202020204" pitchFamily="34" charset="0"/>
                <a:cs typeface="Arial" panose="020B0604020202020204" pitchFamily="34" charset="0"/>
              </a:rPr>
              <a:t>(</a:t>
            </a:r>
            <a:r>
              <a:rPr lang="en-GB" sz="2000" i="1" dirty="0">
                <a:solidFill>
                  <a:srgbClr val="1C4072"/>
                </a:solidFill>
                <a:latin typeface="Arial" panose="020B0604020202020204" pitchFamily="34" charset="0"/>
                <a:cs typeface="Arial" panose="020B0604020202020204" pitchFamily="34" charset="0"/>
              </a:rPr>
              <a:t>t</a:t>
            </a:r>
            <a:r>
              <a:rPr lang="en-GB" sz="2000" baseline="-25000" dirty="0">
                <a:solidFill>
                  <a:srgbClr val="1C4072"/>
                </a:solidFill>
                <a:latin typeface="Arial" panose="020B0604020202020204" pitchFamily="34" charset="0"/>
                <a:cs typeface="Arial" panose="020B0604020202020204" pitchFamily="34" charset="0"/>
              </a:rPr>
              <a:t>(29)</a:t>
            </a:r>
            <a:r>
              <a:rPr lang="en-GB" sz="2000" dirty="0">
                <a:solidFill>
                  <a:srgbClr val="1C4072"/>
                </a:solidFill>
                <a:latin typeface="Arial" panose="020B0604020202020204" pitchFamily="34" charset="0"/>
                <a:cs typeface="Arial" panose="020B0604020202020204" pitchFamily="34" charset="0"/>
              </a:rPr>
              <a:t> = 30.382, </a:t>
            </a:r>
            <a:r>
              <a:rPr lang="en-GB" sz="2000" i="1" dirty="0">
                <a:solidFill>
                  <a:srgbClr val="1C4072"/>
                </a:solidFill>
                <a:latin typeface="Arial" panose="020B0604020202020204" pitchFamily="34" charset="0"/>
                <a:cs typeface="Arial" panose="020B0604020202020204" pitchFamily="34" charset="0"/>
              </a:rPr>
              <a:t>p</a:t>
            </a:r>
            <a:r>
              <a:rPr lang="en-GB" sz="2000" dirty="0">
                <a:solidFill>
                  <a:srgbClr val="1C4072"/>
                </a:solidFill>
                <a:latin typeface="Arial" panose="020B0604020202020204" pitchFamily="34" charset="0"/>
                <a:cs typeface="Arial" panose="020B0604020202020204" pitchFamily="34" charset="0"/>
              </a:rPr>
              <a:t> &lt; 0.001,  </a:t>
            </a:r>
            <a:r>
              <a:rPr lang="en-GB" sz="2000" i="1" dirty="0">
                <a:solidFill>
                  <a:srgbClr val="1C4072"/>
                </a:solidFill>
                <a:latin typeface="Arial" panose="020B0604020202020204" pitchFamily="34" charset="0"/>
                <a:cs typeface="Arial" panose="020B0604020202020204" pitchFamily="34" charset="0"/>
              </a:rPr>
              <a:t>d</a:t>
            </a:r>
            <a:r>
              <a:rPr lang="en-GB" sz="2000" dirty="0">
                <a:solidFill>
                  <a:srgbClr val="1C4072"/>
                </a:solidFill>
                <a:latin typeface="Arial" panose="020B0604020202020204" pitchFamily="34" charset="0"/>
                <a:cs typeface="Arial" panose="020B0604020202020204" pitchFamily="34" charset="0"/>
              </a:rPr>
              <a:t> = 5.547; see </a:t>
            </a:r>
            <a:r>
              <a:rPr lang="en-GB" sz="2000" b="1" dirty="0">
                <a:solidFill>
                  <a:srgbClr val="1C4072"/>
                </a:solidFill>
                <a:latin typeface="Arial" panose="020B0604020202020204" pitchFamily="34" charset="0"/>
                <a:cs typeface="Arial" panose="020B0604020202020204" pitchFamily="34" charset="0"/>
              </a:rPr>
              <a:t>Fig. 1</a:t>
            </a:r>
            <a:r>
              <a:rPr lang="en-GB" sz="2000" dirty="0">
                <a:solidFill>
                  <a:srgbClr val="1C4072"/>
                </a:solidFill>
                <a:latin typeface="Arial" panose="020B0604020202020204" pitchFamily="34" charset="0"/>
                <a:cs typeface="Arial" panose="020B0604020202020204" pitchFamily="34" charset="0"/>
              </a:rPr>
              <a:t>)</a:t>
            </a:r>
            <a:endParaRPr lang="en-US" sz="2000" dirty="0">
              <a:solidFill>
                <a:srgbClr val="1C4072"/>
              </a:solidFill>
              <a:latin typeface="Arial" panose="020B0604020202020204" pitchFamily="34" charset="0"/>
              <a:cs typeface="Arial" panose="020B0604020202020204" pitchFamily="34" charset="0"/>
            </a:endParaRPr>
          </a:p>
        </p:txBody>
      </p:sp>
      <p:pic>
        <p:nvPicPr>
          <p:cNvPr id="310" name="Imagen 309">
            <a:extLst>
              <a:ext uri="{FF2B5EF4-FFF2-40B4-BE49-F238E27FC236}">
                <a16:creationId xmlns:a16="http://schemas.microsoft.com/office/drawing/2014/main" id="{D06015C9-4CF6-4648-BF7B-0CDBBD3C6DFA}"/>
              </a:ext>
            </a:extLst>
          </p:cNvPr>
          <p:cNvPicPr>
            <a:picLocks noChangeAspect="1"/>
          </p:cNvPicPr>
          <p:nvPr/>
        </p:nvPicPr>
        <p:blipFill>
          <a:blip r:embed="rId9"/>
          <a:stretch>
            <a:fillRect/>
          </a:stretch>
        </p:blipFill>
        <p:spPr>
          <a:xfrm>
            <a:off x="11233299" y="17840338"/>
            <a:ext cx="429282" cy="327781"/>
          </a:xfrm>
          <a:prstGeom prst="rect">
            <a:avLst/>
          </a:prstGeom>
        </p:spPr>
      </p:pic>
      <p:sp>
        <p:nvSpPr>
          <p:cNvPr id="465" name="CuadroTexto 370">
            <a:extLst>
              <a:ext uri="{FF2B5EF4-FFF2-40B4-BE49-F238E27FC236}">
                <a16:creationId xmlns:a16="http://schemas.microsoft.com/office/drawing/2014/main" id="{8EEFCC10-59B8-2545-A5D1-3CC2ECC4F615}"/>
              </a:ext>
            </a:extLst>
          </p:cNvPr>
          <p:cNvSpPr txBox="1"/>
          <p:nvPr/>
        </p:nvSpPr>
        <p:spPr>
          <a:xfrm>
            <a:off x="16635278" y="17795912"/>
            <a:ext cx="298480" cy="338554"/>
          </a:xfrm>
          <a:prstGeom prst="rect">
            <a:avLst/>
          </a:prstGeom>
          <a:noFill/>
        </p:spPr>
        <p:txBody>
          <a:bodyPr wrap="none" rtlCol="0">
            <a:spAutoFit/>
          </a:bodyPr>
          <a:lstStyle/>
          <a:p>
            <a:r>
              <a:rPr lang="en-US" sz="1600" dirty="0">
                <a:solidFill>
                  <a:srgbClr val="1C4072"/>
                </a:solidFill>
              </a:rPr>
              <a:t>4</a:t>
            </a:r>
            <a:endParaRPr lang="en-US" sz="2000" dirty="0">
              <a:solidFill>
                <a:srgbClr val="1C4072"/>
              </a:solidFill>
            </a:endParaRPr>
          </a:p>
        </p:txBody>
      </p:sp>
      <p:sp>
        <p:nvSpPr>
          <p:cNvPr id="311" name="CuadroTexto 310">
            <a:extLst>
              <a:ext uri="{FF2B5EF4-FFF2-40B4-BE49-F238E27FC236}">
                <a16:creationId xmlns:a16="http://schemas.microsoft.com/office/drawing/2014/main" id="{75C1636D-C185-BB41-9A3D-3D8340F5F911}"/>
              </a:ext>
            </a:extLst>
          </p:cNvPr>
          <p:cNvSpPr txBox="1"/>
          <p:nvPr/>
        </p:nvSpPr>
        <p:spPr>
          <a:xfrm>
            <a:off x="11754103" y="17614642"/>
            <a:ext cx="4846904" cy="1323439"/>
          </a:xfrm>
          <a:prstGeom prst="rect">
            <a:avLst/>
          </a:prstGeom>
          <a:noFill/>
        </p:spPr>
        <p:txBody>
          <a:bodyPr wrap="square" rtlCol="0">
            <a:spAutoFit/>
          </a:bodyPr>
          <a:lstStyle/>
          <a:p>
            <a:r>
              <a:rPr lang="en-US" sz="2000" dirty="0">
                <a:solidFill>
                  <a:srgbClr val="1C4072"/>
                </a:solidFill>
              </a:rPr>
              <a:t>Subjective ratings suggest that the </a:t>
            </a:r>
            <a:r>
              <a:rPr lang="en-US" sz="2000" i="1" dirty="0">
                <a:solidFill>
                  <a:srgbClr val="1C4072"/>
                </a:solidFill>
              </a:rPr>
              <a:t>likableness </a:t>
            </a:r>
            <a:r>
              <a:rPr lang="en-US" sz="2000" dirty="0">
                <a:solidFill>
                  <a:srgbClr val="1C4072"/>
                </a:solidFill>
              </a:rPr>
              <a:t>of others’ behavior can weigh more heavily on how we represent social knowledge than </a:t>
            </a:r>
            <a:r>
              <a:rPr lang="en-US" sz="2000" i="1" dirty="0">
                <a:solidFill>
                  <a:srgbClr val="1C4072"/>
                </a:solidFill>
              </a:rPr>
              <a:t>affect.</a:t>
            </a:r>
            <a:endParaRPr lang="en-US" sz="2000" dirty="0">
              <a:solidFill>
                <a:srgbClr val="1C4072"/>
              </a:solidFill>
            </a:endParaRPr>
          </a:p>
        </p:txBody>
      </p:sp>
      <p:pic>
        <p:nvPicPr>
          <p:cNvPr id="317" name="Imagen 316">
            <a:extLst>
              <a:ext uri="{FF2B5EF4-FFF2-40B4-BE49-F238E27FC236}">
                <a16:creationId xmlns:a16="http://schemas.microsoft.com/office/drawing/2014/main" id="{1905FF74-FECE-664A-9F0C-E17B0943E2D6}"/>
              </a:ext>
            </a:extLst>
          </p:cNvPr>
          <p:cNvPicPr>
            <a:picLocks noChangeAspect="1"/>
          </p:cNvPicPr>
          <p:nvPr/>
        </p:nvPicPr>
        <p:blipFill>
          <a:blip r:embed="rId9"/>
          <a:stretch>
            <a:fillRect/>
          </a:stretch>
        </p:blipFill>
        <p:spPr>
          <a:xfrm>
            <a:off x="807687" y="16659934"/>
            <a:ext cx="429670" cy="327781"/>
          </a:xfrm>
          <a:prstGeom prst="rect">
            <a:avLst/>
          </a:prstGeom>
        </p:spPr>
      </p:pic>
      <p:sp>
        <p:nvSpPr>
          <p:cNvPr id="318" name="CuadroTexto 317">
            <a:extLst>
              <a:ext uri="{FF2B5EF4-FFF2-40B4-BE49-F238E27FC236}">
                <a16:creationId xmlns:a16="http://schemas.microsoft.com/office/drawing/2014/main" id="{EC437AF6-F977-464D-86EF-41F3404D05C8}"/>
              </a:ext>
            </a:extLst>
          </p:cNvPr>
          <p:cNvSpPr txBox="1"/>
          <p:nvPr/>
        </p:nvSpPr>
        <p:spPr>
          <a:xfrm>
            <a:off x="1328492" y="16417801"/>
            <a:ext cx="8889286" cy="1015663"/>
          </a:xfrm>
          <a:prstGeom prst="rect">
            <a:avLst/>
          </a:prstGeom>
          <a:noFill/>
        </p:spPr>
        <p:txBody>
          <a:bodyPr wrap="square" rtlCol="0">
            <a:spAutoFit/>
          </a:bodyPr>
          <a:lstStyle/>
          <a:p>
            <a:r>
              <a:rPr lang="en-US" sz="2000" dirty="0">
                <a:solidFill>
                  <a:srgbClr val="1C4072"/>
                </a:solidFill>
              </a:rPr>
              <a:t>We asked participants (</a:t>
            </a:r>
            <a:r>
              <a:rPr lang="en-US" sz="2000" i="1" dirty="0">
                <a:solidFill>
                  <a:srgbClr val="1C4072"/>
                </a:solidFill>
              </a:rPr>
              <a:t>n</a:t>
            </a:r>
            <a:r>
              <a:rPr lang="en-US" sz="2000" dirty="0">
                <a:solidFill>
                  <a:srgbClr val="1C4072"/>
                </a:solidFill>
              </a:rPr>
              <a:t> = 30; mean age 24.07 ± 3.67 years; 18 females) to rate on a scale from 0 to 100 how </a:t>
            </a:r>
            <a:r>
              <a:rPr lang="en-US" sz="2000" i="1" dirty="0">
                <a:solidFill>
                  <a:srgbClr val="1C4072"/>
                </a:solidFill>
              </a:rPr>
              <a:t>likable</a:t>
            </a:r>
            <a:r>
              <a:rPr lang="en-US" sz="2000" dirty="0">
                <a:solidFill>
                  <a:srgbClr val="1C4072"/>
                </a:solidFill>
              </a:rPr>
              <a:t> and</a:t>
            </a:r>
            <a:r>
              <a:rPr lang="en-US" sz="2000" i="1" dirty="0">
                <a:solidFill>
                  <a:srgbClr val="1C4072"/>
                </a:solidFill>
              </a:rPr>
              <a:t> affective</a:t>
            </a:r>
            <a:r>
              <a:rPr lang="en-US" sz="2000" dirty="0">
                <a:solidFill>
                  <a:srgbClr val="1C4072"/>
                </a:solidFill>
              </a:rPr>
              <a:t> was each social concept before and after the scanning session.</a:t>
            </a:r>
            <a:endParaRPr lang="en-US" sz="2000" i="1" dirty="0">
              <a:solidFill>
                <a:srgbClr val="1C4072"/>
              </a:solidFill>
            </a:endParaRPr>
          </a:p>
        </p:txBody>
      </p:sp>
      <p:pic>
        <p:nvPicPr>
          <p:cNvPr id="319" name="Imagen 318">
            <a:extLst>
              <a:ext uri="{FF2B5EF4-FFF2-40B4-BE49-F238E27FC236}">
                <a16:creationId xmlns:a16="http://schemas.microsoft.com/office/drawing/2014/main" id="{E2CA1B0D-2F2A-864D-90A5-FB8BF88FAAEE}"/>
              </a:ext>
            </a:extLst>
          </p:cNvPr>
          <p:cNvPicPr>
            <a:picLocks noChangeAspect="1"/>
          </p:cNvPicPr>
          <p:nvPr/>
        </p:nvPicPr>
        <p:blipFill>
          <a:blip r:embed="rId9"/>
          <a:stretch>
            <a:fillRect/>
          </a:stretch>
        </p:blipFill>
        <p:spPr>
          <a:xfrm>
            <a:off x="802263" y="17954332"/>
            <a:ext cx="429670" cy="327781"/>
          </a:xfrm>
          <a:prstGeom prst="rect">
            <a:avLst/>
          </a:prstGeom>
        </p:spPr>
      </p:pic>
      <p:sp>
        <p:nvSpPr>
          <p:cNvPr id="469" name="CuadroTexto 310">
            <a:extLst>
              <a:ext uri="{FF2B5EF4-FFF2-40B4-BE49-F238E27FC236}">
                <a16:creationId xmlns:a16="http://schemas.microsoft.com/office/drawing/2014/main" id="{DA424F77-4C66-3044-994C-02B53076CAE3}"/>
              </a:ext>
            </a:extLst>
          </p:cNvPr>
          <p:cNvSpPr txBox="1"/>
          <p:nvPr/>
        </p:nvSpPr>
        <p:spPr>
          <a:xfrm>
            <a:off x="11555083" y="28371129"/>
            <a:ext cx="17880691" cy="830997"/>
          </a:xfrm>
          <a:prstGeom prst="rect">
            <a:avLst/>
          </a:prstGeom>
          <a:noFill/>
        </p:spPr>
        <p:txBody>
          <a:bodyPr wrap="square" rtlCol="0">
            <a:spAutoFit/>
          </a:bodyPr>
          <a:lstStyle/>
          <a:p>
            <a:r>
              <a:rPr lang="en-US" sz="1600" b="1" dirty="0">
                <a:solidFill>
                  <a:schemeClr val="tx1">
                    <a:lumMod val="95000"/>
                    <a:lumOff val="5000"/>
                  </a:schemeClr>
                </a:solidFill>
              </a:rPr>
              <a:t>Figure 2. Decoding accuracies of social concepts across the brain. </a:t>
            </a:r>
            <a:r>
              <a:rPr lang="en-US" sz="1600" dirty="0">
                <a:solidFill>
                  <a:schemeClr val="tx1">
                    <a:lumMod val="95000"/>
                    <a:lumOff val="5000"/>
                  </a:schemeClr>
                </a:solidFill>
              </a:rPr>
              <a:t>Classification accuracy of both the affect and likableness of social knowledge using partition-level </a:t>
            </a:r>
            <a:r>
              <a:rPr lang="en-US" sz="1600" b="1" dirty="0">
                <a:solidFill>
                  <a:schemeClr val="tx1">
                    <a:lumMod val="95000"/>
                    <a:lumOff val="5000"/>
                  </a:schemeClr>
                </a:solidFill>
              </a:rPr>
              <a:t>(A)</a:t>
            </a:r>
            <a:r>
              <a:rPr lang="en-US" sz="1600" dirty="0">
                <a:solidFill>
                  <a:schemeClr val="tx1">
                    <a:lumMod val="95000"/>
                    <a:lumOff val="5000"/>
                  </a:schemeClr>
                </a:solidFill>
              </a:rPr>
              <a:t> as well as item-level </a:t>
            </a:r>
            <a:r>
              <a:rPr lang="en-US" sz="1600" b="1" dirty="0">
                <a:solidFill>
                  <a:schemeClr val="tx1">
                    <a:lumMod val="95000"/>
                    <a:lumOff val="5000"/>
                  </a:schemeClr>
                </a:solidFill>
              </a:rPr>
              <a:t>(C) </a:t>
            </a:r>
            <a:r>
              <a:rPr lang="en-US" sz="1600" dirty="0">
                <a:solidFill>
                  <a:schemeClr val="tx1">
                    <a:lumMod val="95000"/>
                    <a:lumOff val="5000"/>
                  </a:schemeClr>
                </a:solidFill>
              </a:rPr>
              <a:t>cross-validation procedures. Panels </a:t>
            </a:r>
            <a:r>
              <a:rPr lang="en-US" sz="1600" b="1" dirty="0">
                <a:solidFill>
                  <a:schemeClr val="tx1">
                    <a:lumMod val="95000"/>
                    <a:lumOff val="5000"/>
                  </a:schemeClr>
                </a:solidFill>
              </a:rPr>
              <a:t>(B)</a:t>
            </a:r>
            <a:r>
              <a:rPr lang="en-US" sz="1600" dirty="0">
                <a:solidFill>
                  <a:schemeClr val="tx1">
                    <a:lumMod val="95000"/>
                    <a:lumOff val="5000"/>
                  </a:schemeClr>
                </a:solidFill>
              </a:rPr>
              <a:t> and </a:t>
            </a:r>
            <a:r>
              <a:rPr lang="en-US" sz="1600" b="1" dirty="0">
                <a:solidFill>
                  <a:schemeClr val="tx1">
                    <a:lumMod val="95000"/>
                    <a:lumOff val="5000"/>
                  </a:schemeClr>
                </a:solidFill>
              </a:rPr>
              <a:t>(D)</a:t>
            </a:r>
            <a:r>
              <a:rPr lang="en-US" sz="1600" dirty="0">
                <a:solidFill>
                  <a:schemeClr val="tx1">
                    <a:lumMod val="95000"/>
                    <a:lumOff val="5000"/>
                  </a:schemeClr>
                </a:solidFill>
              </a:rPr>
              <a:t> show </a:t>
            </a:r>
            <a:r>
              <a:rPr lang="en-US" sz="1600" i="1" dirty="0">
                <a:solidFill>
                  <a:schemeClr val="tx1">
                    <a:lumMod val="95000"/>
                    <a:lumOff val="5000"/>
                  </a:schemeClr>
                </a:solidFill>
              </a:rPr>
              <a:t>post hoc</a:t>
            </a:r>
            <a:r>
              <a:rPr lang="en-US" sz="1600" dirty="0">
                <a:solidFill>
                  <a:schemeClr val="tx1">
                    <a:lumMod val="95000"/>
                    <a:lumOff val="5000"/>
                  </a:schemeClr>
                </a:solidFill>
              </a:rPr>
              <a:t> paired </a:t>
            </a:r>
            <a:r>
              <a:rPr lang="en-US" sz="1600" i="1" dirty="0">
                <a:solidFill>
                  <a:schemeClr val="tx1">
                    <a:lumMod val="95000"/>
                    <a:lumOff val="5000"/>
                  </a:schemeClr>
                </a:solidFill>
              </a:rPr>
              <a:t>t</a:t>
            </a:r>
            <a:r>
              <a:rPr lang="en-US" sz="1600" dirty="0">
                <a:solidFill>
                  <a:schemeClr val="tx1">
                    <a:lumMod val="95000"/>
                    <a:lumOff val="5000"/>
                  </a:schemeClr>
                </a:solidFill>
              </a:rPr>
              <a:t>-tests of separate repeated-measures ANOVAs with one factor (ROI) for affect </a:t>
            </a:r>
            <a:r>
              <a:rPr lang="en-US" sz="1600" i="1" dirty="0">
                <a:solidFill>
                  <a:schemeClr val="tx1">
                    <a:lumMod val="95000"/>
                    <a:lumOff val="5000"/>
                  </a:schemeClr>
                </a:solidFill>
              </a:rPr>
              <a:t>(red) </a:t>
            </a:r>
            <a:r>
              <a:rPr lang="en-US" sz="1600" dirty="0">
                <a:solidFill>
                  <a:schemeClr val="tx1">
                    <a:lumMod val="95000"/>
                    <a:lumOff val="5000"/>
                  </a:schemeClr>
                </a:solidFill>
              </a:rPr>
              <a:t>and likableness </a:t>
            </a:r>
            <a:r>
              <a:rPr lang="en-US" sz="1600" i="1" dirty="0">
                <a:solidFill>
                  <a:schemeClr val="tx1">
                    <a:lumMod val="95000"/>
                    <a:lumOff val="5000"/>
                  </a:schemeClr>
                </a:solidFill>
              </a:rPr>
              <a:t>(grey)</a:t>
            </a:r>
            <a:r>
              <a:rPr lang="en-US" sz="1600" dirty="0">
                <a:solidFill>
                  <a:schemeClr val="tx1">
                    <a:lumMod val="95000"/>
                    <a:lumOff val="5000"/>
                  </a:schemeClr>
                </a:solidFill>
              </a:rPr>
              <a:t> for both CV procedures.</a:t>
            </a:r>
          </a:p>
        </p:txBody>
      </p:sp>
      <p:sp>
        <p:nvSpPr>
          <p:cNvPr id="320" name="CuadroTexto 319">
            <a:extLst>
              <a:ext uri="{FF2B5EF4-FFF2-40B4-BE49-F238E27FC236}">
                <a16:creationId xmlns:a16="http://schemas.microsoft.com/office/drawing/2014/main" id="{2C17F8AB-4336-3046-8C03-DAFCD028E032}"/>
              </a:ext>
            </a:extLst>
          </p:cNvPr>
          <p:cNvSpPr txBox="1"/>
          <p:nvPr/>
        </p:nvSpPr>
        <p:spPr>
          <a:xfrm>
            <a:off x="1323068" y="17712199"/>
            <a:ext cx="8889286" cy="1015663"/>
          </a:xfrm>
          <a:prstGeom prst="rect">
            <a:avLst/>
          </a:prstGeom>
          <a:noFill/>
        </p:spPr>
        <p:txBody>
          <a:bodyPr wrap="square" rtlCol="0">
            <a:spAutoFit/>
          </a:bodyPr>
          <a:lstStyle/>
          <a:p>
            <a:r>
              <a:rPr lang="en-US" sz="2000" dirty="0">
                <a:solidFill>
                  <a:srgbClr val="1C4072"/>
                </a:solidFill>
              </a:rPr>
              <a:t>During the fMRI session participants listened to short </a:t>
            </a:r>
            <a:r>
              <a:rPr lang="en-US" sz="2000" b="1" dirty="0">
                <a:solidFill>
                  <a:srgbClr val="1C4072"/>
                </a:solidFill>
              </a:rPr>
              <a:t>definitions of social concepts </a:t>
            </a:r>
            <a:r>
              <a:rPr lang="en-US" sz="2000" dirty="0">
                <a:solidFill>
                  <a:srgbClr val="1C4072"/>
                </a:solidFill>
              </a:rPr>
              <a:t>and then mentally simulated another individual behaving the way it was described in the definition:</a:t>
            </a:r>
          </a:p>
        </p:txBody>
      </p:sp>
      <p:pic>
        <p:nvPicPr>
          <p:cNvPr id="321" name="Imagen 320">
            <a:extLst>
              <a:ext uri="{FF2B5EF4-FFF2-40B4-BE49-F238E27FC236}">
                <a16:creationId xmlns:a16="http://schemas.microsoft.com/office/drawing/2014/main" id="{CAC7D7CE-DF4A-5541-9292-29BCB887CEB0}"/>
              </a:ext>
            </a:extLst>
          </p:cNvPr>
          <p:cNvPicPr>
            <a:picLocks noChangeAspect="1"/>
          </p:cNvPicPr>
          <p:nvPr/>
        </p:nvPicPr>
        <p:blipFill>
          <a:blip r:embed="rId9"/>
          <a:stretch>
            <a:fillRect/>
          </a:stretch>
        </p:blipFill>
        <p:spPr>
          <a:xfrm>
            <a:off x="802263" y="22778868"/>
            <a:ext cx="429670" cy="327781"/>
          </a:xfrm>
          <a:prstGeom prst="rect">
            <a:avLst/>
          </a:prstGeom>
        </p:spPr>
      </p:pic>
      <p:sp>
        <p:nvSpPr>
          <p:cNvPr id="322" name="CuadroTexto 321">
            <a:extLst>
              <a:ext uri="{FF2B5EF4-FFF2-40B4-BE49-F238E27FC236}">
                <a16:creationId xmlns:a16="http://schemas.microsoft.com/office/drawing/2014/main" id="{000765A3-1AA3-C744-A580-58C17F3A8EFB}"/>
              </a:ext>
            </a:extLst>
          </p:cNvPr>
          <p:cNvSpPr txBox="1"/>
          <p:nvPr/>
        </p:nvSpPr>
        <p:spPr>
          <a:xfrm>
            <a:off x="1323068" y="22536735"/>
            <a:ext cx="8889286" cy="707886"/>
          </a:xfrm>
          <a:prstGeom prst="rect">
            <a:avLst/>
          </a:prstGeom>
          <a:noFill/>
        </p:spPr>
        <p:txBody>
          <a:bodyPr wrap="square" rtlCol="0">
            <a:spAutoFit/>
          </a:bodyPr>
          <a:lstStyle/>
          <a:p>
            <a:r>
              <a:rPr lang="en-US" sz="2000" dirty="0">
                <a:solidFill>
                  <a:srgbClr val="1C4072"/>
                </a:solidFill>
              </a:rPr>
              <a:t>A scanning session was composed of 8 functional runs and a structural run halfway through the session.</a:t>
            </a:r>
          </a:p>
        </p:txBody>
      </p:sp>
      <p:pic>
        <p:nvPicPr>
          <p:cNvPr id="325" name="Imagen 324">
            <a:extLst>
              <a:ext uri="{FF2B5EF4-FFF2-40B4-BE49-F238E27FC236}">
                <a16:creationId xmlns:a16="http://schemas.microsoft.com/office/drawing/2014/main" id="{B0B2DA3F-1A35-354C-8AAD-1D7628B51499}"/>
              </a:ext>
            </a:extLst>
          </p:cNvPr>
          <p:cNvPicPr>
            <a:picLocks noChangeAspect="1"/>
          </p:cNvPicPr>
          <p:nvPr/>
        </p:nvPicPr>
        <p:blipFill>
          <a:blip r:embed="rId9"/>
          <a:stretch>
            <a:fillRect/>
          </a:stretch>
        </p:blipFill>
        <p:spPr>
          <a:xfrm>
            <a:off x="802263" y="23794876"/>
            <a:ext cx="429670" cy="327781"/>
          </a:xfrm>
          <a:prstGeom prst="rect">
            <a:avLst/>
          </a:prstGeom>
        </p:spPr>
      </p:pic>
      <p:sp>
        <p:nvSpPr>
          <p:cNvPr id="326" name="CuadroTexto 325">
            <a:extLst>
              <a:ext uri="{FF2B5EF4-FFF2-40B4-BE49-F238E27FC236}">
                <a16:creationId xmlns:a16="http://schemas.microsoft.com/office/drawing/2014/main" id="{1E89A191-4F95-CB47-B8E8-7D77D9B62AB5}"/>
              </a:ext>
            </a:extLst>
          </p:cNvPr>
          <p:cNvSpPr txBox="1"/>
          <p:nvPr/>
        </p:nvSpPr>
        <p:spPr>
          <a:xfrm>
            <a:off x="1324606" y="23511068"/>
            <a:ext cx="8889286" cy="1631216"/>
          </a:xfrm>
          <a:prstGeom prst="rect">
            <a:avLst/>
          </a:prstGeom>
          <a:noFill/>
        </p:spPr>
        <p:txBody>
          <a:bodyPr wrap="square" rtlCol="0">
            <a:spAutoFit/>
          </a:bodyPr>
          <a:lstStyle/>
          <a:p>
            <a:r>
              <a:rPr lang="en-US" sz="2000" dirty="0">
                <a:solidFill>
                  <a:srgbClr val="1C4072"/>
                </a:solidFill>
              </a:rPr>
              <a:t>Each functional run contained 36 trials </a:t>
            </a:r>
          </a:p>
          <a:p>
            <a:r>
              <a:rPr lang="en-US" sz="2000" dirty="0">
                <a:solidFill>
                  <a:srgbClr val="1C4072"/>
                </a:solidFill>
              </a:rPr>
              <a:t>(one trial per social concept; 9 concepts for each concept class). A trial consisted on the auditory presentation of the definition of the social concept for 3.5 seconds followed by another short period of 3.5 seconds to </a:t>
            </a:r>
            <a:r>
              <a:rPr lang="en-US" sz="2000" b="1" dirty="0">
                <a:solidFill>
                  <a:srgbClr val="1C4072"/>
                </a:solidFill>
              </a:rPr>
              <a:t>mentally simulate the referred behavior</a:t>
            </a:r>
            <a:r>
              <a:rPr lang="en-US" sz="2000" dirty="0">
                <a:solidFill>
                  <a:srgbClr val="1C4072"/>
                </a:solidFill>
              </a:rPr>
              <a:t>.</a:t>
            </a:r>
          </a:p>
        </p:txBody>
      </p:sp>
      <p:sp>
        <p:nvSpPr>
          <p:cNvPr id="331" name="CuadroTexto 330">
            <a:extLst>
              <a:ext uri="{FF2B5EF4-FFF2-40B4-BE49-F238E27FC236}">
                <a16:creationId xmlns:a16="http://schemas.microsoft.com/office/drawing/2014/main" id="{99F27435-944F-2545-A7B2-007C08C257DF}"/>
              </a:ext>
            </a:extLst>
          </p:cNvPr>
          <p:cNvSpPr txBox="1"/>
          <p:nvPr/>
        </p:nvSpPr>
        <p:spPr>
          <a:xfrm>
            <a:off x="1068635" y="36932530"/>
            <a:ext cx="4548040" cy="1015663"/>
          </a:xfrm>
          <a:prstGeom prst="rect">
            <a:avLst/>
          </a:prstGeom>
          <a:noFill/>
          <a:ln>
            <a:noFill/>
          </a:ln>
        </p:spPr>
        <p:txBody>
          <a:bodyPr wrap="none" rtlCol="0">
            <a:spAutoFit/>
          </a:bodyPr>
          <a:lstStyle/>
          <a:p>
            <a:r>
              <a:rPr lang="en-US" sz="2000" b="1" dirty="0">
                <a:solidFill>
                  <a:srgbClr val="4CD6D0"/>
                </a:solidFill>
              </a:rPr>
              <a:t>+</a:t>
            </a:r>
            <a:r>
              <a:rPr lang="en-US" sz="2000" dirty="0">
                <a:solidFill>
                  <a:srgbClr val="043951"/>
                </a:solidFill>
              </a:rPr>
              <a:t> </a:t>
            </a:r>
            <a:r>
              <a:rPr lang="en-US" sz="2000" dirty="0">
                <a:solidFill>
                  <a:srgbClr val="1C4072"/>
                </a:solidFill>
              </a:rPr>
              <a:t>3 semantic regions (lateral temporal </a:t>
            </a:r>
          </a:p>
          <a:p>
            <a:r>
              <a:rPr lang="en-US" sz="2000" dirty="0">
                <a:solidFill>
                  <a:srgbClr val="1C4072"/>
                </a:solidFill>
              </a:rPr>
              <a:t>   lobe, LTL; inferior frontal gyrus, IFG;</a:t>
            </a:r>
          </a:p>
          <a:p>
            <a:r>
              <a:rPr lang="en-US" sz="2000" dirty="0">
                <a:solidFill>
                  <a:srgbClr val="1C4072"/>
                </a:solidFill>
              </a:rPr>
              <a:t>   and precuneus, Prec)</a:t>
            </a:r>
          </a:p>
        </p:txBody>
      </p:sp>
      <p:sp>
        <p:nvSpPr>
          <p:cNvPr id="333" name="CuadroTexto 332">
            <a:extLst>
              <a:ext uri="{FF2B5EF4-FFF2-40B4-BE49-F238E27FC236}">
                <a16:creationId xmlns:a16="http://schemas.microsoft.com/office/drawing/2014/main" id="{7748ED30-D3D2-F74C-BD7E-1BBA27B3DC4F}"/>
              </a:ext>
            </a:extLst>
          </p:cNvPr>
          <p:cNvSpPr txBox="1"/>
          <p:nvPr/>
        </p:nvSpPr>
        <p:spPr>
          <a:xfrm>
            <a:off x="1068374" y="39728838"/>
            <a:ext cx="4139275" cy="1015663"/>
          </a:xfrm>
          <a:prstGeom prst="rect">
            <a:avLst/>
          </a:prstGeom>
          <a:noFill/>
        </p:spPr>
        <p:txBody>
          <a:bodyPr wrap="none" rtlCol="0">
            <a:spAutoFit/>
          </a:bodyPr>
          <a:lstStyle/>
          <a:p>
            <a:r>
              <a:rPr lang="en-US" sz="2000" b="1" dirty="0">
                <a:solidFill>
                  <a:srgbClr val="5688A7"/>
                </a:solidFill>
              </a:rPr>
              <a:t>+</a:t>
            </a:r>
            <a:r>
              <a:rPr lang="en-US" sz="2000" dirty="0">
                <a:solidFill>
                  <a:srgbClr val="043951"/>
                </a:solidFill>
              </a:rPr>
              <a:t> </a:t>
            </a:r>
            <a:r>
              <a:rPr lang="en-US" sz="2000" dirty="0">
                <a:solidFill>
                  <a:srgbClr val="1C4072"/>
                </a:solidFill>
              </a:rPr>
              <a:t>2 semantic &amp; social regions</a:t>
            </a:r>
          </a:p>
          <a:p>
            <a:r>
              <a:rPr lang="en-US" sz="2000" dirty="0">
                <a:solidFill>
                  <a:srgbClr val="1C4072"/>
                </a:solidFill>
              </a:rPr>
              <a:t>   (anterior temporal lobe, ATL;</a:t>
            </a:r>
          </a:p>
          <a:p>
            <a:r>
              <a:rPr lang="en-US" sz="2000" dirty="0">
                <a:solidFill>
                  <a:srgbClr val="1C4072"/>
                </a:solidFill>
              </a:rPr>
              <a:t>   anterior prefrontal cortex, aPFC)</a:t>
            </a:r>
          </a:p>
        </p:txBody>
      </p:sp>
      <p:sp>
        <p:nvSpPr>
          <p:cNvPr id="334" name="CuadroTexto 8">
            <a:extLst>
              <a:ext uri="{FF2B5EF4-FFF2-40B4-BE49-F238E27FC236}">
                <a16:creationId xmlns:a16="http://schemas.microsoft.com/office/drawing/2014/main" id="{6C686B3F-A589-1247-84D8-E8F675DE33D1}"/>
              </a:ext>
            </a:extLst>
          </p:cNvPr>
          <p:cNvSpPr txBox="1"/>
          <p:nvPr/>
        </p:nvSpPr>
        <p:spPr>
          <a:xfrm>
            <a:off x="1068374" y="41126993"/>
            <a:ext cx="3441968" cy="707886"/>
          </a:xfrm>
          <a:prstGeom prst="rect">
            <a:avLst/>
          </a:prstGeom>
          <a:noFill/>
        </p:spPr>
        <p:txBody>
          <a:bodyPr wrap="none" rtlCol="0">
            <a:spAutoFit/>
          </a:bodyPr>
          <a:lstStyle/>
          <a:p>
            <a:r>
              <a:rPr lang="en-US" sz="2000" b="1" dirty="0">
                <a:solidFill>
                  <a:schemeClr val="bg1">
                    <a:lumMod val="75000"/>
                  </a:schemeClr>
                </a:solidFill>
              </a:rPr>
              <a:t>+</a:t>
            </a:r>
            <a:r>
              <a:rPr lang="en-US" sz="2000" dirty="0">
                <a:solidFill>
                  <a:srgbClr val="043951"/>
                </a:solidFill>
              </a:rPr>
              <a:t> </a:t>
            </a:r>
            <a:r>
              <a:rPr lang="en-US" sz="2000" dirty="0">
                <a:solidFill>
                  <a:srgbClr val="1C4072"/>
                </a:solidFill>
              </a:rPr>
              <a:t>1 control region</a:t>
            </a:r>
          </a:p>
          <a:p>
            <a:r>
              <a:rPr lang="en-US" sz="2000" dirty="0">
                <a:solidFill>
                  <a:srgbClr val="1C4072"/>
                </a:solidFill>
              </a:rPr>
              <a:t>    (primary visual cortex, V1)</a:t>
            </a:r>
          </a:p>
        </p:txBody>
      </p:sp>
      <p:pic>
        <p:nvPicPr>
          <p:cNvPr id="335" name="Imagen 334">
            <a:extLst>
              <a:ext uri="{FF2B5EF4-FFF2-40B4-BE49-F238E27FC236}">
                <a16:creationId xmlns:a16="http://schemas.microsoft.com/office/drawing/2014/main" id="{14BA4602-3E76-9A4B-8891-2E314B6E2CE1}"/>
              </a:ext>
            </a:extLst>
          </p:cNvPr>
          <p:cNvPicPr>
            <a:picLocks noChangeAspect="1"/>
          </p:cNvPicPr>
          <p:nvPr/>
        </p:nvPicPr>
        <p:blipFill>
          <a:blip r:embed="rId9"/>
          <a:stretch>
            <a:fillRect/>
          </a:stretch>
        </p:blipFill>
        <p:spPr>
          <a:xfrm>
            <a:off x="788339" y="35806511"/>
            <a:ext cx="429670" cy="327781"/>
          </a:xfrm>
          <a:prstGeom prst="rect">
            <a:avLst/>
          </a:prstGeom>
        </p:spPr>
      </p:pic>
      <p:sp>
        <p:nvSpPr>
          <p:cNvPr id="470" name="CuadroTexto 310">
            <a:extLst>
              <a:ext uri="{FF2B5EF4-FFF2-40B4-BE49-F238E27FC236}">
                <a16:creationId xmlns:a16="http://schemas.microsoft.com/office/drawing/2014/main" id="{7F8BF046-8D04-3A48-88FE-412B166E0E18}"/>
              </a:ext>
            </a:extLst>
          </p:cNvPr>
          <p:cNvSpPr txBox="1"/>
          <p:nvPr/>
        </p:nvSpPr>
        <p:spPr>
          <a:xfrm>
            <a:off x="17115587" y="17608659"/>
            <a:ext cx="4846904" cy="1323439"/>
          </a:xfrm>
          <a:prstGeom prst="rect">
            <a:avLst/>
          </a:prstGeom>
          <a:noFill/>
        </p:spPr>
        <p:txBody>
          <a:bodyPr wrap="square" rtlCol="0">
            <a:spAutoFit/>
          </a:bodyPr>
          <a:lstStyle/>
          <a:p>
            <a:r>
              <a:rPr lang="en-US" sz="2000" dirty="0">
                <a:solidFill>
                  <a:srgbClr val="1C4072"/>
                </a:solidFill>
              </a:rPr>
              <a:t>A set of repeated-measures ANOVAs with one factor (ROI) showed significant differences in decoding accuracy among ROIs for each classification problem.</a:t>
            </a:r>
          </a:p>
        </p:txBody>
      </p:sp>
      <p:sp>
        <p:nvSpPr>
          <p:cNvPr id="336" name="CuadroTexto 335">
            <a:extLst>
              <a:ext uri="{FF2B5EF4-FFF2-40B4-BE49-F238E27FC236}">
                <a16:creationId xmlns:a16="http://schemas.microsoft.com/office/drawing/2014/main" id="{41BEED80-EF11-8B4D-8841-A8F27AE2D994}"/>
              </a:ext>
            </a:extLst>
          </p:cNvPr>
          <p:cNvSpPr txBox="1"/>
          <p:nvPr/>
        </p:nvSpPr>
        <p:spPr>
          <a:xfrm>
            <a:off x="1309144" y="35564378"/>
            <a:ext cx="8889286" cy="1015663"/>
          </a:xfrm>
          <a:prstGeom prst="rect">
            <a:avLst/>
          </a:prstGeom>
          <a:noFill/>
        </p:spPr>
        <p:txBody>
          <a:bodyPr wrap="square" rtlCol="0">
            <a:spAutoFit/>
          </a:bodyPr>
          <a:lstStyle/>
          <a:p>
            <a:r>
              <a:rPr lang="en-US" sz="2000" dirty="0">
                <a:solidFill>
                  <a:srgbClr val="1C4072"/>
                </a:solidFill>
              </a:rPr>
              <a:t>We focused on a set of </a:t>
            </a:r>
            <a:r>
              <a:rPr lang="en-US" sz="2000" b="1" dirty="0">
                <a:solidFill>
                  <a:srgbClr val="1C4072"/>
                </a:solidFill>
              </a:rPr>
              <a:t>regions of interest </a:t>
            </a:r>
            <a:r>
              <a:rPr lang="en-US" sz="2000" dirty="0">
                <a:solidFill>
                  <a:srgbClr val="1C4072"/>
                </a:solidFill>
              </a:rPr>
              <a:t>(ROIs) based on previous studies on semantic (JR Binder et al. 2009 </a:t>
            </a:r>
            <a:r>
              <a:rPr lang="en-US" sz="2000" dirty="0" err="1">
                <a:solidFill>
                  <a:srgbClr val="1C4072"/>
                </a:solidFill>
              </a:rPr>
              <a:t>Cereb</a:t>
            </a:r>
            <a:r>
              <a:rPr lang="en-US" sz="2000" dirty="0">
                <a:solidFill>
                  <a:srgbClr val="1C4072"/>
                </a:solidFill>
              </a:rPr>
              <a:t> Cortex) and social information processing (D </a:t>
            </a:r>
            <a:r>
              <a:rPr lang="en-US" sz="2000" dirty="0" err="1">
                <a:solidFill>
                  <a:srgbClr val="1C4072"/>
                </a:solidFill>
              </a:rPr>
              <a:t>Alcalá</a:t>
            </a:r>
            <a:r>
              <a:rPr lang="en-US" sz="2000" dirty="0">
                <a:solidFill>
                  <a:srgbClr val="1C4072"/>
                </a:solidFill>
              </a:rPr>
              <a:t>-López et al. 2017 </a:t>
            </a:r>
            <a:r>
              <a:rPr lang="en-US" sz="2000" dirty="0" err="1">
                <a:solidFill>
                  <a:srgbClr val="1C4072"/>
                </a:solidFill>
              </a:rPr>
              <a:t>Cereb</a:t>
            </a:r>
            <a:r>
              <a:rPr lang="en-US" sz="2000" dirty="0">
                <a:solidFill>
                  <a:srgbClr val="1C4072"/>
                </a:solidFill>
              </a:rPr>
              <a:t> Cortex):</a:t>
            </a:r>
          </a:p>
        </p:txBody>
      </p:sp>
      <p:sp>
        <p:nvSpPr>
          <p:cNvPr id="370" name="CuadroTexto 369">
            <a:extLst>
              <a:ext uri="{FF2B5EF4-FFF2-40B4-BE49-F238E27FC236}">
                <a16:creationId xmlns:a16="http://schemas.microsoft.com/office/drawing/2014/main" id="{FA9B0C36-1A12-E04E-9056-D1712353BB82}"/>
              </a:ext>
            </a:extLst>
          </p:cNvPr>
          <p:cNvSpPr txBox="1"/>
          <p:nvPr/>
        </p:nvSpPr>
        <p:spPr>
          <a:xfrm>
            <a:off x="11306688" y="14195026"/>
            <a:ext cx="298480" cy="338554"/>
          </a:xfrm>
          <a:prstGeom prst="rect">
            <a:avLst/>
          </a:prstGeom>
          <a:noFill/>
        </p:spPr>
        <p:txBody>
          <a:bodyPr wrap="none" rtlCol="0">
            <a:spAutoFit/>
          </a:bodyPr>
          <a:lstStyle/>
          <a:p>
            <a:r>
              <a:rPr lang="en-US" sz="1600" dirty="0">
                <a:solidFill>
                  <a:srgbClr val="1C4072"/>
                </a:solidFill>
              </a:rPr>
              <a:t>2</a:t>
            </a:r>
            <a:endParaRPr lang="en-US" sz="2000" dirty="0">
              <a:solidFill>
                <a:srgbClr val="1C4072"/>
              </a:solidFill>
            </a:endParaRPr>
          </a:p>
        </p:txBody>
      </p:sp>
      <p:sp>
        <p:nvSpPr>
          <p:cNvPr id="371" name="CuadroTexto 370">
            <a:extLst>
              <a:ext uri="{FF2B5EF4-FFF2-40B4-BE49-F238E27FC236}">
                <a16:creationId xmlns:a16="http://schemas.microsoft.com/office/drawing/2014/main" id="{A804EB38-D6DD-3A4C-9315-304FDC62FA38}"/>
              </a:ext>
            </a:extLst>
          </p:cNvPr>
          <p:cNvSpPr txBox="1"/>
          <p:nvPr/>
        </p:nvSpPr>
        <p:spPr>
          <a:xfrm>
            <a:off x="11306686" y="17801806"/>
            <a:ext cx="298210" cy="338554"/>
          </a:xfrm>
          <a:prstGeom prst="rect">
            <a:avLst/>
          </a:prstGeom>
          <a:noFill/>
        </p:spPr>
        <p:txBody>
          <a:bodyPr wrap="square" rtlCol="0">
            <a:spAutoFit/>
          </a:bodyPr>
          <a:lstStyle/>
          <a:p>
            <a:r>
              <a:rPr lang="en-US" sz="1600" dirty="0">
                <a:solidFill>
                  <a:srgbClr val="1C4072"/>
                </a:solidFill>
              </a:rPr>
              <a:t>3</a:t>
            </a:r>
            <a:endParaRPr lang="en-US" sz="2000" dirty="0">
              <a:solidFill>
                <a:srgbClr val="1C4072"/>
              </a:solidFill>
            </a:endParaRPr>
          </a:p>
        </p:txBody>
      </p:sp>
      <p:pic>
        <p:nvPicPr>
          <p:cNvPr id="25" name="Picture 24" descr="A screenshot of a cell phone&#10;&#10;Description automatically generated">
            <a:extLst>
              <a:ext uri="{FF2B5EF4-FFF2-40B4-BE49-F238E27FC236}">
                <a16:creationId xmlns:a16="http://schemas.microsoft.com/office/drawing/2014/main" id="{AC1F1458-9A73-5146-976A-0FA078A6277C}"/>
              </a:ext>
            </a:extLst>
          </p:cNvPr>
          <p:cNvPicPr>
            <a:picLocks noChangeAspect="1"/>
          </p:cNvPicPr>
          <p:nvPr/>
        </p:nvPicPr>
        <p:blipFill rotWithShape="1">
          <a:blip r:embed="rId10">
            <a:extLst>
              <a:ext uri="{28A0092B-C50C-407E-A947-70E740481C1C}">
                <a14:useLocalDpi xmlns:a14="http://schemas.microsoft.com/office/drawing/2010/main" val="0"/>
              </a:ext>
            </a:extLst>
          </a:blip>
          <a:srcRect l="3476"/>
          <a:stretch/>
        </p:blipFill>
        <p:spPr>
          <a:xfrm>
            <a:off x="24050723" y="29091209"/>
            <a:ext cx="5671375" cy="5370178"/>
          </a:xfrm>
          <a:prstGeom prst="rect">
            <a:avLst/>
          </a:prstGeom>
        </p:spPr>
      </p:pic>
      <p:sp>
        <p:nvSpPr>
          <p:cNvPr id="340" name="CuadroTexto 339">
            <a:extLst>
              <a:ext uri="{FF2B5EF4-FFF2-40B4-BE49-F238E27FC236}">
                <a16:creationId xmlns:a16="http://schemas.microsoft.com/office/drawing/2014/main" id="{3D4687B5-C96A-1240-A407-0B6B6C908C19}"/>
              </a:ext>
            </a:extLst>
          </p:cNvPr>
          <p:cNvSpPr txBox="1"/>
          <p:nvPr/>
        </p:nvSpPr>
        <p:spPr>
          <a:xfrm>
            <a:off x="1068374" y="38330684"/>
            <a:ext cx="4028667" cy="1015663"/>
          </a:xfrm>
          <a:prstGeom prst="rect">
            <a:avLst/>
          </a:prstGeom>
          <a:noFill/>
          <a:ln>
            <a:noFill/>
          </a:ln>
        </p:spPr>
        <p:txBody>
          <a:bodyPr wrap="none" rtlCol="0">
            <a:spAutoFit/>
          </a:bodyPr>
          <a:lstStyle/>
          <a:p>
            <a:r>
              <a:rPr lang="en-US" sz="2000" b="1" dirty="0">
                <a:solidFill>
                  <a:srgbClr val="A37BC2"/>
                </a:solidFill>
              </a:rPr>
              <a:t>+</a:t>
            </a:r>
            <a:r>
              <a:rPr lang="en-US" sz="2000" dirty="0">
                <a:solidFill>
                  <a:srgbClr val="043951"/>
                </a:solidFill>
              </a:rPr>
              <a:t> </a:t>
            </a:r>
            <a:r>
              <a:rPr lang="en-US" sz="2000" dirty="0">
                <a:solidFill>
                  <a:srgbClr val="1C4072"/>
                </a:solidFill>
              </a:rPr>
              <a:t>3 social regions (insula, Ins; </a:t>
            </a:r>
          </a:p>
          <a:p>
            <a:r>
              <a:rPr lang="en-US" sz="2000" dirty="0">
                <a:solidFill>
                  <a:srgbClr val="1C4072"/>
                </a:solidFill>
              </a:rPr>
              <a:t>   anterior cingulate cortex, ACC; </a:t>
            </a:r>
          </a:p>
          <a:p>
            <a:r>
              <a:rPr lang="en-US" sz="2000" dirty="0">
                <a:solidFill>
                  <a:srgbClr val="1C4072"/>
                </a:solidFill>
              </a:rPr>
              <a:t>   posterior cingulate cortex, PCC)</a:t>
            </a:r>
          </a:p>
        </p:txBody>
      </p:sp>
      <p:sp>
        <p:nvSpPr>
          <p:cNvPr id="372" name="CuadroTexto 371">
            <a:extLst>
              <a:ext uri="{FF2B5EF4-FFF2-40B4-BE49-F238E27FC236}">
                <a16:creationId xmlns:a16="http://schemas.microsoft.com/office/drawing/2014/main" id="{5FA545CA-CA47-5648-B67E-DE6E17720709}"/>
              </a:ext>
            </a:extLst>
          </p:cNvPr>
          <p:cNvSpPr txBox="1"/>
          <p:nvPr/>
        </p:nvSpPr>
        <p:spPr>
          <a:xfrm>
            <a:off x="11322172" y="34170050"/>
            <a:ext cx="298480" cy="338554"/>
          </a:xfrm>
          <a:prstGeom prst="rect">
            <a:avLst/>
          </a:prstGeom>
          <a:noFill/>
        </p:spPr>
        <p:txBody>
          <a:bodyPr wrap="none" rtlCol="0">
            <a:spAutoFit/>
          </a:bodyPr>
          <a:lstStyle/>
          <a:p>
            <a:r>
              <a:rPr lang="en-US" sz="1600" dirty="0">
                <a:solidFill>
                  <a:srgbClr val="1C4072"/>
                </a:solidFill>
              </a:rPr>
              <a:t>7</a:t>
            </a:r>
            <a:endParaRPr lang="en-US" sz="2000" dirty="0">
              <a:solidFill>
                <a:srgbClr val="1C4072"/>
              </a:solidFill>
            </a:endParaRPr>
          </a:p>
        </p:txBody>
      </p:sp>
      <p:sp>
        <p:nvSpPr>
          <p:cNvPr id="375" name="CuadroTexto 374">
            <a:extLst>
              <a:ext uri="{FF2B5EF4-FFF2-40B4-BE49-F238E27FC236}">
                <a16:creationId xmlns:a16="http://schemas.microsoft.com/office/drawing/2014/main" id="{1D237744-13EB-3742-BDA0-A6A35CBFF119}"/>
              </a:ext>
            </a:extLst>
          </p:cNvPr>
          <p:cNvSpPr txBox="1"/>
          <p:nvPr/>
        </p:nvSpPr>
        <p:spPr>
          <a:xfrm>
            <a:off x="11318500" y="29573385"/>
            <a:ext cx="298480" cy="338554"/>
          </a:xfrm>
          <a:prstGeom prst="rect">
            <a:avLst/>
          </a:prstGeom>
          <a:noFill/>
        </p:spPr>
        <p:txBody>
          <a:bodyPr wrap="none" rtlCol="0">
            <a:spAutoFit/>
          </a:bodyPr>
          <a:lstStyle/>
          <a:p>
            <a:r>
              <a:rPr lang="en-US" sz="1600" dirty="0">
                <a:solidFill>
                  <a:srgbClr val="1C4072"/>
                </a:solidFill>
              </a:rPr>
              <a:t>5</a:t>
            </a:r>
            <a:endParaRPr lang="en-US" sz="2000" dirty="0">
              <a:solidFill>
                <a:srgbClr val="1C4072"/>
              </a:solidFill>
            </a:endParaRPr>
          </a:p>
        </p:txBody>
      </p:sp>
      <p:sp>
        <p:nvSpPr>
          <p:cNvPr id="376" name="CuadroTexto 375">
            <a:extLst>
              <a:ext uri="{FF2B5EF4-FFF2-40B4-BE49-F238E27FC236}">
                <a16:creationId xmlns:a16="http://schemas.microsoft.com/office/drawing/2014/main" id="{F306BA59-5840-D944-8983-6570FADEC7C3}"/>
              </a:ext>
            </a:extLst>
          </p:cNvPr>
          <p:cNvSpPr txBox="1"/>
          <p:nvPr/>
        </p:nvSpPr>
        <p:spPr>
          <a:xfrm>
            <a:off x="11318500" y="32615218"/>
            <a:ext cx="298480" cy="338554"/>
          </a:xfrm>
          <a:prstGeom prst="rect">
            <a:avLst/>
          </a:prstGeom>
          <a:noFill/>
        </p:spPr>
        <p:txBody>
          <a:bodyPr wrap="none" rtlCol="0">
            <a:spAutoFit/>
          </a:bodyPr>
          <a:lstStyle/>
          <a:p>
            <a:r>
              <a:rPr lang="en-US" sz="1600" dirty="0">
                <a:solidFill>
                  <a:srgbClr val="1C4072"/>
                </a:solidFill>
              </a:rPr>
              <a:t>6</a:t>
            </a:r>
            <a:endParaRPr lang="en-US" sz="1800" dirty="0">
              <a:solidFill>
                <a:srgbClr val="1C4072"/>
              </a:solidFill>
            </a:endParaRPr>
          </a:p>
        </p:txBody>
      </p:sp>
      <p:pic>
        <p:nvPicPr>
          <p:cNvPr id="386" name="Imagen 385">
            <a:extLst>
              <a:ext uri="{FF2B5EF4-FFF2-40B4-BE49-F238E27FC236}">
                <a16:creationId xmlns:a16="http://schemas.microsoft.com/office/drawing/2014/main" id="{8340B0D2-ABBA-0346-B0BD-A6D53BAB0A8E}"/>
              </a:ext>
            </a:extLst>
          </p:cNvPr>
          <p:cNvPicPr>
            <a:picLocks noChangeAspect="1"/>
          </p:cNvPicPr>
          <p:nvPr/>
        </p:nvPicPr>
        <p:blipFill>
          <a:blip r:embed="rId9"/>
          <a:stretch>
            <a:fillRect/>
          </a:stretch>
        </p:blipFill>
        <p:spPr>
          <a:xfrm>
            <a:off x="815896" y="9178705"/>
            <a:ext cx="429670" cy="327781"/>
          </a:xfrm>
          <a:prstGeom prst="rect">
            <a:avLst/>
          </a:prstGeom>
        </p:spPr>
      </p:pic>
      <p:sp>
        <p:nvSpPr>
          <p:cNvPr id="387" name="CuadroTexto 386">
            <a:extLst>
              <a:ext uri="{FF2B5EF4-FFF2-40B4-BE49-F238E27FC236}">
                <a16:creationId xmlns:a16="http://schemas.microsoft.com/office/drawing/2014/main" id="{C89A34EA-5770-9340-9506-BB84C58027E8}"/>
              </a:ext>
            </a:extLst>
          </p:cNvPr>
          <p:cNvSpPr txBox="1"/>
          <p:nvPr/>
        </p:nvSpPr>
        <p:spPr>
          <a:xfrm>
            <a:off x="1323068" y="8961289"/>
            <a:ext cx="8889286" cy="1015663"/>
          </a:xfrm>
          <a:prstGeom prst="rect">
            <a:avLst/>
          </a:prstGeom>
          <a:noFill/>
        </p:spPr>
        <p:txBody>
          <a:bodyPr wrap="square" rtlCol="0">
            <a:spAutoFit/>
          </a:bodyPr>
          <a:lstStyle/>
          <a:p>
            <a:r>
              <a:rPr lang="en-US" sz="2000" dirty="0">
                <a:solidFill>
                  <a:srgbClr val="1C4072"/>
                </a:solidFill>
              </a:rPr>
              <a:t>We have extensive evidence that we can use BOLD activity to classify conceptual knowledge using a variety of </a:t>
            </a:r>
            <a:r>
              <a:rPr lang="en-US" sz="2000" b="1" dirty="0">
                <a:solidFill>
                  <a:srgbClr val="1C4072"/>
                </a:solidFill>
              </a:rPr>
              <a:t>concrete</a:t>
            </a:r>
            <a:r>
              <a:rPr lang="en-US" sz="2000" dirty="0">
                <a:solidFill>
                  <a:srgbClr val="1C4072"/>
                </a:solidFill>
              </a:rPr>
              <a:t> concepts (e.g. </a:t>
            </a:r>
            <a:r>
              <a:rPr lang="en-US" sz="2000" i="1" dirty="0">
                <a:solidFill>
                  <a:srgbClr val="1C4072"/>
                </a:solidFill>
              </a:rPr>
              <a:t>animals</a:t>
            </a:r>
            <a:r>
              <a:rPr lang="en-US" sz="2000" dirty="0">
                <a:solidFill>
                  <a:srgbClr val="1C4072"/>
                </a:solidFill>
              </a:rPr>
              <a:t> or </a:t>
            </a:r>
            <a:r>
              <a:rPr lang="en-US" sz="2000" i="1" dirty="0">
                <a:solidFill>
                  <a:srgbClr val="1C4072"/>
                </a:solidFill>
              </a:rPr>
              <a:t>tools</a:t>
            </a:r>
            <a:r>
              <a:rPr lang="en-US" sz="2000" dirty="0">
                <a:solidFill>
                  <a:srgbClr val="1C4072"/>
                </a:solidFill>
              </a:rPr>
              <a:t>; JV </a:t>
            </a:r>
            <a:r>
              <a:rPr lang="en-US" sz="2000" dirty="0" err="1">
                <a:solidFill>
                  <a:srgbClr val="1C4072"/>
                </a:solidFill>
              </a:rPr>
              <a:t>Haxby</a:t>
            </a:r>
            <a:r>
              <a:rPr lang="en-US" sz="2000" dirty="0">
                <a:solidFill>
                  <a:srgbClr val="1C4072"/>
                </a:solidFill>
              </a:rPr>
              <a:t> 2012 Neuroimage).</a:t>
            </a:r>
          </a:p>
        </p:txBody>
      </p:sp>
      <p:sp>
        <p:nvSpPr>
          <p:cNvPr id="388" name="CuadroTexto 387">
            <a:extLst>
              <a:ext uri="{FF2B5EF4-FFF2-40B4-BE49-F238E27FC236}">
                <a16:creationId xmlns:a16="http://schemas.microsoft.com/office/drawing/2014/main" id="{BD53860A-2BEE-AF43-BB9A-88B219F26B4C}"/>
              </a:ext>
            </a:extLst>
          </p:cNvPr>
          <p:cNvSpPr txBox="1"/>
          <p:nvPr/>
        </p:nvSpPr>
        <p:spPr>
          <a:xfrm>
            <a:off x="1562791" y="4050262"/>
            <a:ext cx="2627642" cy="646331"/>
          </a:xfrm>
          <a:prstGeom prst="rect">
            <a:avLst/>
          </a:prstGeom>
          <a:noFill/>
        </p:spPr>
        <p:txBody>
          <a:bodyPr wrap="none" rtlCol="0">
            <a:spAutoFit/>
          </a:bodyPr>
          <a:lstStyle/>
          <a:p>
            <a:r>
              <a:rPr lang="en-GB" sz="3600" dirty="0">
                <a:solidFill>
                  <a:schemeClr val="tx2"/>
                </a:solidFill>
                <a:effectLst>
                  <a:outerShdw blurRad="38100" dist="38100" dir="2700000" algn="tl">
                    <a:srgbClr val="000000">
                      <a:alpha val="43137"/>
                    </a:srgbClr>
                  </a:outerShdw>
                </a:effectLst>
              </a:rPr>
              <a:t>@danalclop</a:t>
            </a:r>
          </a:p>
        </p:txBody>
      </p:sp>
      <p:pic>
        <p:nvPicPr>
          <p:cNvPr id="18" name="Imagen 17">
            <a:extLst>
              <a:ext uri="{FF2B5EF4-FFF2-40B4-BE49-F238E27FC236}">
                <a16:creationId xmlns:a16="http://schemas.microsoft.com/office/drawing/2014/main" id="{0C7295A4-8749-E943-8CB4-CD59FE9A9D86}"/>
              </a:ext>
            </a:extLst>
          </p:cNvPr>
          <p:cNvPicPr>
            <a:picLocks noChangeAspect="1"/>
          </p:cNvPicPr>
          <p:nvPr/>
        </p:nvPicPr>
        <p:blipFill>
          <a:blip r:embed="rId11"/>
          <a:stretch>
            <a:fillRect/>
          </a:stretch>
        </p:blipFill>
        <p:spPr>
          <a:xfrm>
            <a:off x="742939" y="4048357"/>
            <a:ext cx="806219" cy="806219"/>
          </a:xfrm>
          <a:prstGeom prst="rect">
            <a:avLst/>
          </a:prstGeom>
        </p:spPr>
      </p:pic>
      <p:pic>
        <p:nvPicPr>
          <p:cNvPr id="398" name="Imagen 397">
            <a:extLst>
              <a:ext uri="{FF2B5EF4-FFF2-40B4-BE49-F238E27FC236}">
                <a16:creationId xmlns:a16="http://schemas.microsoft.com/office/drawing/2014/main" id="{1508BD58-FEC3-9142-80EC-E31035132CD5}"/>
              </a:ext>
            </a:extLst>
          </p:cNvPr>
          <p:cNvPicPr>
            <a:picLocks noChangeAspect="1"/>
          </p:cNvPicPr>
          <p:nvPr/>
        </p:nvPicPr>
        <p:blipFill>
          <a:blip r:embed="rId9"/>
          <a:stretch>
            <a:fillRect/>
          </a:stretch>
        </p:blipFill>
        <p:spPr>
          <a:xfrm>
            <a:off x="800726" y="25643232"/>
            <a:ext cx="429670" cy="327781"/>
          </a:xfrm>
          <a:prstGeom prst="rect">
            <a:avLst/>
          </a:prstGeom>
        </p:spPr>
      </p:pic>
      <p:sp>
        <p:nvSpPr>
          <p:cNvPr id="399" name="CuadroTexto 398">
            <a:extLst>
              <a:ext uri="{FF2B5EF4-FFF2-40B4-BE49-F238E27FC236}">
                <a16:creationId xmlns:a16="http://schemas.microsoft.com/office/drawing/2014/main" id="{F39BA696-FDB7-974C-80EF-5FBD04ED7E5C}"/>
              </a:ext>
            </a:extLst>
          </p:cNvPr>
          <p:cNvSpPr txBox="1"/>
          <p:nvPr/>
        </p:nvSpPr>
        <p:spPr>
          <a:xfrm>
            <a:off x="1323068" y="25408731"/>
            <a:ext cx="8902887" cy="1631216"/>
          </a:xfrm>
          <a:prstGeom prst="rect">
            <a:avLst/>
          </a:prstGeom>
          <a:noFill/>
        </p:spPr>
        <p:txBody>
          <a:bodyPr wrap="square" rtlCol="0">
            <a:spAutoFit/>
          </a:bodyPr>
          <a:lstStyle/>
          <a:p>
            <a:r>
              <a:rPr lang="en-US" sz="2000" dirty="0">
                <a:solidFill>
                  <a:srgbClr val="1C4072"/>
                </a:solidFill>
              </a:rPr>
              <a:t>fMRI data was preprocessed as follows: </a:t>
            </a:r>
            <a:r>
              <a:rPr lang="en-US" sz="2000" dirty="0">
                <a:solidFill>
                  <a:srgbClr val="009FDA"/>
                </a:solidFill>
              </a:rPr>
              <a:t>(</a:t>
            </a:r>
            <a:r>
              <a:rPr lang="en-US" sz="2000" dirty="0" err="1">
                <a:solidFill>
                  <a:srgbClr val="009FDA"/>
                </a:solidFill>
              </a:rPr>
              <a:t>i</a:t>
            </a:r>
            <a:r>
              <a:rPr lang="en-US" sz="2000" dirty="0">
                <a:solidFill>
                  <a:srgbClr val="009FDA"/>
                </a:solidFill>
              </a:rPr>
              <a:t>)</a:t>
            </a:r>
            <a:r>
              <a:rPr lang="en-US" sz="2000" dirty="0">
                <a:solidFill>
                  <a:srgbClr val="1C4072"/>
                </a:solidFill>
              </a:rPr>
              <a:t> removal of non-brain tissue using FSL’s BET; </a:t>
            </a:r>
            <a:r>
              <a:rPr lang="en-US" sz="2000" dirty="0">
                <a:solidFill>
                  <a:srgbClr val="009FDA"/>
                </a:solidFill>
              </a:rPr>
              <a:t>(ii) </a:t>
            </a:r>
            <a:r>
              <a:rPr lang="en-US" sz="2000" dirty="0">
                <a:solidFill>
                  <a:srgbClr val="1C4072"/>
                </a:solidFill>
              </a:rPr>
              <a:t>volume realignment using MCFLIRT; </a:t>
            </a:r>
            <a:r>
              <a:rPr lang="en-US" sz="2000" dirty="0">
                <a:solidFill>
                  <a:srgbClr val="009FDA"/>
                </a:solidFill>
              </a:rPr>
              <a:t>(iii) </a:t>
            </a:r>
            <a:r>
              <a:rPr lang="en-US" sz="2000" dirty="0">
                <a:solidFill>
                  <a:srgbClr val="1C4072"/>
                </a:solidFill>
              </a:rPr>
              <a:t>gaussian kernel (FWHM = 3mm) for spatial smoothing; </a:t>
            </a:r>
            <a:r>
              <a:rPr lang="en-US" sz="2000" dirty="0">
                <a:solidFill>
                  <a:srgbClr val="009FDA"/>
                </a:solidFill>
              </a:rPr>
              <a:t>(iv) </a:t>
            </a:r>
            <a:r>
              <a:rPr lang="en-US" sz="2000" dirty="0">
                <a:solidFill>
                  <a:srgbClr val="1C4072"/>
                </a:solidFill>
              </a:rPr>
              <a:t>ICA-based automatic removal of motion artefacts; </a:t>
            </a:r>
            <a:r>
              <a:rPr lang="en-US" sz="2000" dirty="0">
                <a:solidFill>
                  <a:srgbClr val="009FDA"/>
                </a:solidFill>
              </a:rPr>
              <a:t>(v)</a:t>
            </a:r>
            <a:r>
              <a:rPr lang="en-US" sz="2000" dirty="0">
                <a:solidFill>
                  <a:srgbClr val="1C4072"/>
                </a:solidFill>
              </a:rPr>
              <a:t> temporal filtering (high-pass; cutoff = 60s); </a:t>
            </a:r>
            <a:r>
              <a:rPr lang="en-US" sz="2000" dirty="0">
                <a:solidFill>
                  <a:srgbClr val="009FDA"/>
                </a:solidFill>
              </a:rPr>
              <a:t>(vi) </a:t>
            </a:r>
            <a:r>
              <a:rPr lang="en-US" sz="2000" dirty="0">
                <a:solidFill>
                  <a:srgbClr val="1C4072"/>
                </a:solidFill>
              </a:rPr>
              <a:t>coalignment of each session to a reference volume (1st session).</a:t>
            </a:r>
          </a:p>
        </p:txBody>
      </p:sp>
      <p:pic>
        <p:nvPicPr>
          <p:cNvPr id="400" name="Imagen 399">
            <a:extLst>
              <a:ext uri="{FF2B5EF4-FFF2-40B4-BE49-F238E27FC236}">
                <a16:creationId xmlns:a16="http://schemas.microsoft.com/office/drawing/2014/main" id="{73230AC7-D740-1F47-AD87-DA8019C2413C}"/>
              </a:ext>
            </a:extLst>
          </p:cNvPr>
          <p:cNvPicPr>
            <a:picLocks noChangeAspect="1"/>
          </p:cNvPicPr>
          <p:nvPr/>
        </p:nvPicPr>
        <p:blipFill>
          <a:blip r:embed="rId9"/>
          <a:stretch>
            <a:fillRect/>
          </a:stretch>
        </p:blipFill>
        <p:spPr>
          <a:xfrm>
            <a:off x="800725" y="27539292"/>
            <a:ext cx="429670" cy="327781"/>
          </a:xfrm>
          <a:prstGeom prst="rect">
            <a:avLst/>
          </a:prstGeom>
        </p:spPr>
      </p:pic>
      <p:sp>
        <p:nvSpPr>
          <p:cNvPr id="401" name="CuadroTexto 400">
            <a:extLst>
              <a:ext uri="{FF2B5EF4-FFF2-40B4-BE49-F238E27FC236}">
                <a16:creationId xmlns:a16="http://schemas.microsoft.com/office/drawing/2014/main" id="{C809DF92-B4DF-5047-9875-6B73DF76752A}"/>
              </a:ext>
            </a:extLst>
          </p:cNvPr>
          <p:cNvSpPr txBox="1"/>
          <p:nvPr/>
        </p:nvSpPr>
        <p:spPr>
          <a:xfrm>
            <a:off x="1323068" y="27306395"/>
            <a:ext cx="8889286" cy="1631216"/>
          </a:xfrm>
          <a:prstGeom prst="rect">
            <a:avLst/>
          </a:prstGeom>
          <a:noFill/>
        </p:spPr>
        <p:txBody>
          <a:bodyPr wrap="square" rtlCol="0">
            <a:spAutoFit/>
          </a:bodyPr>
          <a:lstStyle/>
          <a:p>
            <a:r>
              <a:rPr lang="en-US" sz="2000" dirty="0">
                <a:solidFill>
                  <a:srgbClr val="1C4072"/>
                </a:solidFill>
              </a:rPr>
              <a:t>After stacking, detrending, and z-scoring each ROI’s BOLD data we used an </a:t>
            </a:r>
            <a:r>
              <a:rPr lang="en-US" sz="2000" b="1" dirty="0">
                <a:solidFill>
                  <a:srgbClr val="1C4072"/>
                </a:solidFill>
              </a:rPr>
              <a:t>SVM-based linear classifier</a:t>
            </a:r>
            <a:r>
              <a:rPr lang="en-US" sz="2000" dirty="0">
                <a:solidFill>
                  <a:srgbClr val="1C4072"/>
                </a:solidFill>
              </a:rPr>
              <a:t> to decode the brain representation of social concepts regarding: </a:t>
            </a:r>
            <a:r>
              <a:rPr lang="en-US" sz="2000" dirty="0">
                <a:solidFill>
                  <a:srgbClr val="009FDA"/>
                </a:solidFill>
              </a:rPr>
              <a:t>(</a:t>
            </a:r>
            <a:r>
              <a:rPr lang="en-US" sz="2000" dirty="0" err="1">
                <a:solidFill>
                  <a:srgbClr val="009FDA"/>
                </a:solidFill>
              </a:rPr>
              <a:t>i</a:t>
            </a:r>
            <a:r>
              <a:rPr lang="en-US" sz="2000" dirty="0">
                <a:solidFill>
                  <a:srgbClr val="009FDA"/>
                </a:solidFill>
              </a:rPr>
              <a:t>)</a:t>
            </a:r>
            <a:r>
              <a:rPr lang="en-US" sz="2000" dirty="0">
                <a:solidFill>
                  <a:srgbClr val="00CCFF"/>
                </a:solidFill>
              </a:rPr>
              <a:t> </a:t>
            </a:r>
            <a:r>
              <a:rPr lang="en-US" sz="2000" dirty="0">
                <a:solidFill>
                  <a:srgbClr val="1C4072"/>
                </a:solidFill>
              </a:rPr>
              <a:t>their </a:t>
            </a:r>
            <a:r>
              <a:rPr lang="en-US" sz="2000" i="1" dirty="0">
                <a:solidFill>
                  <a:srgbClr val="1C4072"/>
                </a:solidFill>
              </a:rPr>
              <a:t>likableness </a:t>
            </a:r>
            <a:r>
              <a:rPr lang="en-US" sz="2000" dirty="0">
                <a:solidFill>
                  <a:srgbClr val="1C4072"/>
                </a:solidFill>
              </a:rPr>
              <a:t>(high vs. low) and </a:t>
            </a:r>
            <a:r>
              <a:rPr lang="en-US" sz="2000" dirty="0">
                <a:solidFill>
                  <a:srgbClr val="009FDA"/>
                </a:solidFill>
              </a:rPr>
              <a:t>(ii) </a:t>
            </a:r>
            <a:r>
              <a:rPr lang="en-US" sz="2000" dirty="0">
                <a:solidFill>
                  <a:srgbClr val="1C4072"/>
                </a:solidFill>
              </a:rPr>
              <a:t>their </a:t>
            </a:r>
            <a:r>
              <a:rPr lang="en-US" sz="2000" i="1" dirty="0">
                <a:solidFill>
                  <a:srgbClr val="1C4072"/>
                </a:solidFill>
              </a:rPr>
              <a:t>affect</a:t>
            </a:r>
            <a:r>
              <a:rPr lang="en-US" sz="2000" dirty="0">
                <a:solidFill>
                  <a:srgbClr val="1C4072"/>
                </a:solidFill>
              </a:rPr>
              <a:t> (high vs. low). We used a PCA-based feature selection within each ROI and leave-one-out cross-validation (300 permutations). </a:t>
            </a:r>
          </a:p>
        </p:txBody>
      </p:sp>
      <p:pic>
        <p:nvPicPr>
          <p:cNvPr id="402" name="Imagen 401">
            <a:extLst>
              <a:ext uri="{FF2B5EF4-FFF2-40B4-BE49-F238E27FC236}">
                <a16:creationId xmlns:a16="http://schemas.microsoft.com/office/drawing/2014/main" id="{9135DAE0-9924-544A-A6AC-4BC2F6FDF842}"/>
              </a:ext>
            </a:extLst>
          </p:cNvPr>
          <p:cNvPicPr>
            <a:picLocks noChangeAspect="1"/>
          </p:cNvPicPr>
          <p:nvPr/>
        </p:nvPicPr>
        <p:blipFill>
          <a:blip r:embed="rId9"/>
          <a:stretch>
            <a:fillRect/>
          </a:stretch>
        </p:blipFill>
        <p:spPr>
          <a:xfrm>
            <a:off x="834173" y="10388330"/>
            <a:ext cx="429670" cy="327781"/>
          </a:xfrm>
          <a:prstGeom prst="rect">
            <a:avLst/>
          </a:prstGeom>
        </p:spPr>
      </p:pic>
      <p:sp>
        <p:nvSpPr>
          <p:cNvPr id="403" name="CuadroTexto 402">
            <a:extLst>
              <a:ext uri="{FF2B5EF4-FFF2-40B4-BE49-F238E27FC236}">
                <a16:creationId xmlns:a16="http://schemas.microsoft.com/office/drawing/2014/main" id="{2BCDA58F-8026-ED4B-802B-F848194DF0ED}"/>
              </a:ext>
            </a:extLst>
          </p:cNvPr>
          <p:cNvSpPr txBox="1"/>
          <p:nvPr/>
        </p:nvSpPr>
        <p:spPr>
          <a:xfrm>
            <a:off x="1328492" y="10182975"/>
            <a:ext cx="8889286" cy="1015663"/>
          </a:xfrm>
          <a:prstGeom prst="rect">
            <a:avLst/>
          </a:prstGeom>
          <a:noFill/>
        </p:spPr>
        <p:txBody>
          <a:bodyPr wrap="square" rtlCol="0">
            <a:spAutoFit/>
          </a:bodyPr>
          <a:lstStyle/>
          <a:p>
            <a:r>
              <a:rPr lang="en-US" sz="2000" dirty="0">
                <a:solidFill>
                  <a:srgbClr val="1C4072"/>
                </a:solidFill>
              </a:rPr>
              <a:t>Only recently there has been a similar interest in studying the brain representations of </a:t>
            </a:r>
            <a:r>
              <a:rPr lang="en-US" sz="2000" b="1" dirty="0">
                <a:solidFill>
                  <a:srgbClr val="1C4072"/>
                </a:solidFill>
              </a:rPr>
              <a:t>abstract</a:t>
            </a:r>
            <a:r>
              <a:rPr lang="en-US" sz="2000" dirty="0">
                <a:solidFill>
                  <a:srgbClr val="1C4072"/>
                </a:solidFill>
              </a:rPr>
              <a:t> concepts (M </a:t>
            </a:r>
            <a:r>
              <a:rPr lang="en-US" sz="2000" dirty="0" err="1">
                <a:solidFill>
                  <a:srgbClr val="1C4072"/>
                </a:solidFill>
              </a:rPr>
              <a:t>Ghio</a:t>
            </a:r>
            <a:r>
              <a:rPr lang="en-US" sz="2000" dirty="0">
                <a:solidFill>
                  <a:srgbClr val="1C4072"/>
                </a:solidFill>
              </a:rPr>
              <a:t> et al. 2016 Neuroimage; Y Wang et al. 2017 PNAS).</a:t>
            </a:r>
          </a:p>
        </p:txBody>
      </p:sp>
      <p:pic>
        <p:nvPicPr>
          <p:cNvPr id="404" name="Imagen 403">
            <a:extLst>
              <a:ext uri="{FF2B5EF4-FFF2-40B4-BE49-F238E27FC236}">
                <a16:creationId xmlns:a16="http://schemas.microsoft.com/office/drawing/2014/main" id="{980C8BB0-62A9-9C4B-B090-83EAB298E7A2}"/>
              </a:ext>
            </a:extLst>
          </p:cNvPr>
          <p:cNvPicPr>
            <a:picLocks noChangeAspect="1"/>
          </p:cNvPicPr>
          <p:nvPr/>
        </p:nvPicPr>
        <p:blipFill>
          <a:blip r:embed="rId9"/>
          <a:stretch>
            <a:fillRect/>
          </a:stretch>
        </p:blipFill>
        <p:spPr>
          <a:xfrm>
            <a:off x="817063" y="11575772"/>
            <a:ext cx="429670" cy="327781"/>
          </a:xfrm>
          <a:prstGeom prst="rect">
            <a:avLst/>
          </a:prstGeom>
        </p:spPr>
      </p:pic>
      <p:sp>
        <p:nvSpPr>
          <p:cNvPr id="405" name="CuadroTexto 404">
            <a:extLst>
              <a:ext uri="{FF2B5EF4-FFF2-40B4-BE49-F238E27FC236}">
                <a16:creationId xmlns:a16="http://schemas.microsoft.com/office/drawing/2014/main" id="{229A5874-8FD4-BB48-AF1F-E9C3B632A546}"/>
              </a:ext>
            </a:extLst>
          </p:cNvPr>
          <p:cNvSpPr txBox="1"/>
          <p:nvPr/>
        </p:nvSpPr>
        <p:spPr>
          <a:xfrm>
            <a:off x="1341362" y="11404661"/>
            <a:ext cx="8889286" cy="1938992"/>
          </a:xfrm>
          <a:prstGeom prst="rect">
            <a:avLst/>
          </a:prstGeom>
          <a:noFill/>
        </p:spPr>
        <p:txBody>
          <a:bodyPr wrap="square" rtlCol="0">
            <a:spAutoFit/>
          </a:bodyPr>
          <a:lstStyle/>
          <a:p>
            <a:r>
              <a:rPr lang="en-US" sz="2000" dirty="0">
                <a:solidFill>
                  <a:srgbClr val="1C4072"/>
                </a:solidFill>
              </a:rPr>
              <a:t>Abstract conceptual knowledge about others likely involves a range of underlying dimensions, yet it is unknown whether (and how) the brain maps different aspects of social information. We investigated the brain representations of social knowledge associated with two fundamental processes in social cognition: </a:t>
            </a:r>
            <a:r>
              <a:rPr lang="en-US" sz="2000" b="1" dirty="0">
                <a:solidFill>
                  <a:srgbClr val="1C4072"/>
                </a:solidFill>
              </a:rPr>
              <a:t>affect</a:t>
            </a:r>
            <a:r>
              <a:rPr lang="en-US" sz="2000" dirty="0">
                <a:solidFill>
                  <a:srgbClr val="1C4072"/>
                </a:solidFill>
              </a:rPr>
              <a:t> and </a:t>
            </a:r>
            <a:r>
              <a:rPr lang="en-US" sz="2000" b="1" dirty="0">
                <a:solidFill>
                  <a:srgbClr val="1C4072"/>
                </a:solidFill>
              </a:rPr>
              <a:t>likableness</a:t>
            </a:r>
            <a:r>
              <a:rPr lang="en-US" sz="2000" dirty="0">
                <a:solidFill>
                  <a:srgbClr val="1C4072"/>
                </a:solidFill>
              </a:rPr>
              <a:t> (NH Anderson 1968 J Pers Soc Psychol).</a:t>
            </a:r>
          </a:p>
        </p:txBody>
      </p:sp>
      <p:sp>
        <p:nvSpPr>
          <p:cNvPr id="407" name="CuadroTexto 406">
            <a:extLst>
              <a:ext uri="{FF2B5EF4-FFF2-40B4-BE49-F238E27FC236}">
                <a16:creationId xmlns:a16="http://schemas.microsoft.com/office/drawing/2014/main" id="{354D10A4-123C-794E-AC84-416C33C9F815}"/>
              </a:ext>
            </a:extLst>
          </p:cNvPr>
          <p:cNvSpPr txBox="1"/>
          <p:nvPr/>
        </p:nvSpPr>
        <p:spPr>
          <a:xfrm>
            <a:off x="1328492" y="13549675"/>
            <a:ext cx="8889286" cy="707886"/>
          </a:xfrm>
          <a:prstGeom prst="rect">
            <a:avLst/>
          </a:prstGeom>
          <a:noFill/>
        </p:spPr>
        <p:txBody>
          <a:bodyPr wrap="square" rtlCol="0">
            <a:spAutoFit/>
          </a:bodyPr>
          <a:lstStyle/>
          <a:p>
            <a:r>
              <a:rPr lang="en-US" sz="2000" dirty="0">
                <a:solidFill>
                  <a:srgbClr val="1C4072"/>
                </a:solidFill>
              </a:rPr>
              <a:t>This fMRI study investigated the representation of abstract social concepts in the human brain using multivariate pattern analysis (MVPA).</a:t>
            </a:r>
          </a:p>
        </p:txBody>
      </p:sp>
      <p:sp>
        <p:nvSpPr>
          <p:cNvPr id="22" name="Rectángulo 21">
            <a:extLst>
              <a:ext uri="{FF2B5EF4-FFF2-40B4-BE49-F238E27FC236}">
                <a16:creationId xmlns:a16="http://schemas.microsoft.com/office/drawing/2014/main" id="{9918A9AB-6EC7-E24D-A474-FB7E8E43D13E}"/>
              </a:ext>
            </a:extLst>
          </p:cNvPr>
          <p:cNvSpPr/>
          <p:nvPr/>
        </p:nvSpPr>
        <p:spPr>
          <a:xfrm>
            <a:off x="1358670" y="30793946"/>
            <a:ext cx="8867285" cy="1631216"/>
          </a:xfrm>
          <a:prstGeom prst="rect">
            <a:avLst/>
          </a:prstGeom>
        </p:spPr>
        <p:txBody>
          <a:bodyPr wrap="square">
            <a:spAutoFit/>
          </a:bodyPr>
          <a:lstStyle/>
          <a:p>
            <a:r>
              <a:rPr lang="en-US" sz="2000" dirty="0">
                <a:solidFill>
                  <a:srgbClr val="1C4072"/>
                </a:solidFill>
              </a:rPr>
              <a:t>To obtain an empirical estimate of chance level performance, we trained a classifier on examples with randomly shuffled labels and then tested on the examples labelled appropriately. Statistical significance of above-chance decoding accuracy was then tested using paired </a:t>
            </a:r>
            <a:r>
              <a:rPr lang="en-US" sz="2000" i="1" dirty="0">
                <a:solidFill>
                  <a:srgbClr val="1C4072"/>
                </a:solidFill>
              </a:rPr>
              <a:t>t</a:t>
            </a:r>
            <a:r>
              <a:rPr lang="en-US" sz="2000" dirty="0">
                <a:solidFill>
                  <a:srgbClr val="1C4072"/>
                </a:solidFill>
              </a:rPr>
              <a:t>-tests corrected for the number of ROIs.</a:t>
            </a:r>
          </a:p>
        </p:txBody>
      </p:sp>
      <p:pic>
        <p:nvPicPr>
          <p:cNvPr id="408" name="Imagen 407">
            <a:extLst>
              <a:ext uri="{FF2B5EF4-FFF2-40B4-BE49-F238E27FC236}">
                <a16:creationId xmlns:a16="http://schemas.microsoft.com/office/drawing/2014/main" id="{951F79A0-A23F-974F-8AB5-2DC6C046A5FB}"/>
              </a:ext>
            </a:extLst>
          </p:cNvPr>
          <p:cNvPicPr>
            <a:picLocks noChangeAspect="1"/>
          </p:cNvPicPr>
          <p:nvPr/>
        </p:nvPicPr>
        <p:blipFill>
          <a:blip r:embed="rId9"/>
          <a:stretch>
            <a:fillRect/>
          </a:stretch>
        </p:blipFill>
        <p:spPr>
          <a:xfrm>
            <a:off x="811694" y="30995676"/>
            <a:ext cx="429670" cy="327781"/>
          </a:xfrm>
          <a:prstGeom prst="rect">
            <a:avLst/>
          </a:prstGeom>
        </p:spPr>
      </p:pic>
      <p:sp>
        <p:nvSpPr>
          <p:cNvPr id="435" name="CuadroTexto 434">
            <a:extLst>
              <a:ext uri="{FF2B5EF4-FFF2-40B4-BE49-F238E27FC236}">
                <a16:creationId xmlns:a16="http://schemas.microsoft.com/office/drawing/2014/main" id="{E062CFC1-AA93-994D-B20F-4F37DCF8BF36}"/>
              </a:ext>
            </a:extLst>
          </p:cNvPr>
          <p:cNvSpPr txBox="1"/>
          <p:nvPr/>
        </p:nvSpPr>
        <p:spPr>
          <a:xfrm>
            <a:off x="6172443" y="38452249"/>
            <a:ext cx="565091" cy="369332"/>
          </a:xfrm>
          <a:prstGeom prst="rect">
            <a:avLst/>
          </a:prstGeom>
          <a:noFill/>
        </p:spPr>
        <p:txBody>
          <a:bodyPr wrap="none" rtlCol="0">
            <a:spAutoFit/>
          </a:bodyPr>
          <a:lstStyle/>
          <a:p>
            <a:r>
              <a:rPr lang="en-US" sz="1800" dirty="0">
                <a:solidFill>
                  <a:srgbClr val="1C4072"/>
                </a:solidFill>
              </a:rPr>
              <a:t>LTL</a:t>
            </a:r>
          </a:p>
        </p:txBody>
      </p:sp>
      <p:sp>
        <p:nvSpPr>
          <p:cNvPr id="436" name="CuadroTexto 435">
            <a:extLst>
              <a:ext uri="{FF2B5EF4-FFF2-40B4-BE49-F238E27FC236}">
                <a16:creationId xmlns:a16="http://schemas.microsoft.com/office/drawing/2014/main" id="{4D0F8929-1CAE-7C4D-9A3B-27B1C0463E28}"/>
              </a:ext>
            </a:extLst>
          </p:cNvPr>
          <p:cNvSpPr txBox="1"/>
          <p:nvPr/>
        </p:nvSpPr>
        <p:spPr>
          <a:xfrm>
            <a:off x="7788387" y="38452249"/>
            <a:ext cx="569387" cy="369332"/>
          </a:xfrm>
          <a:prstGeom prst="rect">
            <a:avLst/>
          </a:prstGeom>
          <a:noFill/>
        </p:spPr>
        <p:txBody>
          <a:bodyPr wrap="none" rtlCol="0">
            <a:spAutoFit/>
          </a:bodyPr>
          <a:lstStyle/>
          <a:p>
            <a:r>
              <a:rPr lang="en-US" sz="1800" dirty="0">
                <a:solidFill>
                  <a:srgbClr val="1C4072"/>
                </a:solidFill>
              </a:rPr>
              <a:t>IFG</a:t>
            </a:r>
          </a:p>
        </p:txBody>
      </p:sp>
      <p:sp>
        <p:nvSpPr>
          <p:cNvPr id="437" name="CuadroTexto 436">
            <a:extLst>
              <a:ext uri="{FF2B5EF4-FFF2-40B4-BE49-F238E27FC236}">
                <a16:creationId xmlns:a16="http://schemas.microsoft.com/office/drawing/2014/main" id="{132123DC-D47B-B64A-8FDF-21585FC32D4E}"/>
              </a:ext>
            </a:extLst>
          </p:cNvPr>
          <p:cNvSpPr txBox="1"/>
          <p:nvPr/>
        </p:nvSpPr>
        <p:spPr>
          <a:xfrm>
            <a:off x="9341979" y="38452249"/>
            <a:ext cx="659155" cy="369332"/>
          </a:xfrm>
          <a:prstGeom prst="rect">
            <a:avLst/>
          </a:prstGeom>
          <a:noFill/>
        </p:spPr>
        <p:txBody>
          <a:bodyPr wrap="none" rtlCol="0">
            <a:spAutoFit/>
          </a:bodyPr>
          <a:lstStyle/>
          <a:p>
            <a:r>
              <a:rPr lang="en-US" sz="1800" dirty="0">
                <a:solidFill>
                  <a:srgbClr val="1C4072"/>
                </a:solidFill>
              </a:rPr>
              <a:t>Prec</a:t>
            </a:r>
          </a:p>
        </p:txBody>
      </p:sp>
      <p:sp>
        <p:nvSpPr>
          <p:cNvPr id="439" name="CuadroTexto 438">
            <a:extLst>
              <a:ext uri="{FF2B5EF4-FFF2-40B4-BE49-F238E27FC236}">
                <a16:creationId xmlns:a16="http://schemas.microsoft.com/office/drawing/2014/main" id="{8FA2AC3D-FF61-1044-A10E-347C0BFE5F8E}"/>
              </a:ext>
            </a:extLst>
          </p:cNvPr>
          <p:cNvSpPr txBox="1"/>
          <p:nvPr/>
        </p:nvSpPr>
        <p:spPr>
          <a:xfrm>
            <a:off x="6159619" y="39964417"/>
            <a:ext cx="590739" cy="369332"/>
          </a:xfrm>
          <a:prstGeom prst="rect">
            <a:avLst/>
          </a:prstGeom>
          <a:noFill/>
        </p:spPr>
        <p:txBody>
          <a:bodyPr wrap="none" rtlCol="0">
            <a:spAutoFit/>
          </a:bodyPr>
          <a:lstStyle/>
          <a:p>
            <a:r>
              <a:rPr lang="en-US" sz="1800" dirty="0">
                <a:solidFill>
                  <a:srgbClr val="1C4072"/>
                </a:solidFill>
              </a:rPr>
              <a:t>ATL</a:t>
            </a:r>
          </a:p>
        </p:txBody>
      </p:sp>
      <p:sp>
        <p:nvSpPr>
          <p:cNvPr id="440" name="CuadroTexto 439">
            <a:extLst>
              <a:ext uri="{FF2B5EF4-FFF2-40B4-BE49-F238E27FC236}">
                <a16:creationId xmlns:a16="http://schemas.microsoft.com/office/drawing/2014/main" id="{E7E5ACE2-2AF4-B54F-8769-1EF5CA4B4B83}"/>
              </a:ext>
            </a:extLst>
          </p:cNvPr>
          <p:cNvSpPr txBox="1"/>
          <p:nvPr/>
        </p:nvSpPr>
        <p:spPr>
          <a:xfrm>
            <a:off x="7685795" y="39964417"/>
            <a:ext cx="774571" cy="369332"/>
          </a:xfrm>
          <a:prstGeom prst="rect">
            <a:avLst/>
          </a:prstGeom>
          <a:noFill/>
        </p:spPr>
        <p:txBody>
          <a:bodyPr wrap="none" rtlCol="0">
            <a:spAutoFit/>
          </a:bodyPr>
          <a:lstStyle/>
          <a:p>
            <a:r>
              <a:rPr lang="en-US" sz="1800" dirty="0">
                <a:solidFill>
                  <a:srgbClr val="1C4072"/>
                </a:solidFill>
              </a:rPr>
              <a:t>aPFC</a:t>
            </a:r>
          </a:p>
        </p:txBody>
      </p:sp>
      <p:sp>
        <p:nvSpPr>
          <p:cNvPr id="441" name="CuadroTexto 440">
            <a:extLst>
              <a:ext uri="{FF2B5EF4-FFF2-40B4-BE49-F238E27FC236}">
                <a16:creationId xmlns:a16="http://schemas.microsoft.com/office/drawing/2014/main" id="{E0A1E501-E13D-BB44-90A3-3157F4DEBB77}"/>
              </a:ext>
            </a:extLst>
          </p:cNvPr>
          <p:cNvSpPr txBox="1"/>
          <p:nvPr/>
        </p:nvSpPr>
        <p:spPr>
          <a:xfrm>
            <a:off x="9425335" y="39964417"/>
            <a:ext cx="492443" cy="369332"/>
          </a:xfrm>
          <a:prstGeom prst="rect">
            <a:avLst/>
          </a:prstGeom>
          <a:noFill/>
        </p:spPr>
        <p:txBody>
          <a:bodyPr wrap="none" rtlCol="0">
            <a:spAutoFit/>
          </a:bodyPr>
          <a:lstStyle/>
          <a:p>
            <a:r>
              <a:rPr lang="en-US" sz="1800" dirty="0">
                <a:solidFill>
                  <a:srgbClr val="1C4072"/>
                </a:solidFill>
              </a:rPr>
              <a:t>Ins</a:t>
            </a:r>
          </a:p>
        </p:txBody>
      </p:sp>
      <p:sp>
        <p:nvSpPr>
          <p:cNvPr id="442" name="CuadroTexto 441">
            <a:extLst>
              <a:ext uri="{FF2B5EF4-FFF2-40B4-BE49-F238E27FC236}">
                <a16:creationId xmlns:a16="http://schemas.microsoft.com/office/drawing/2014/main" id="{CB452D09-C75B-7E49-BDA6-FCD119BE3C62}"/>
              </a:ext>
            </a:extLst>
          </p:cNvPr>
          <p:cNvSpPr txBox="1"/>
          <p:nvPr/>
        </p:nvSpPr>
        <p:spPr>
          <a:xfrm>
            <a:off x="6118999" y="41541047"/>
            <a:ext cx="671979" cy="369332"/>
          </a:xfrm>
          <a:prstGeom prst="rect">
            <a:avLst/>
          </a:prstGeom>
          <a:noFill/>
        </p:spPr>
        <p:txBody>
          <a:bodyPr wrap="none" rtlCol="0">
            <a:spAutoFit/>
          </a:bodyPr>
          <a:lstStyle/>
          <a:p>
            <a:r>
              <a:rPr lang="en-US" sz="1800" dirty="0">
                <a:solidFill>
                  <a:srgbClr val="1C4072"/>
                </a:solidFill>
              </a:rPr>
              <a:t>ACC</a:t>
            </a:r>
          </a:p>
        </p:txBody>
      </p:sp>
      <p:sp>
        <p:nvSpPr>
          <p:cNvPr id="443" name="CuadroTexto 442">
            <a:extLst>
              <a:ext uri="{FF2B5EF4-FFF2-40B4-BE49-F238E27FC236}">
                <a16:creationId xmlns:a16="http://schemas.microsoft.com/office/drawing/2014/main" id="{FF5AB729-E5F4-B34A-BD50-CC44AD31BD8D}"/>
              </a:ext>
            </a:extLst>
          </p:cNvPr>
          <p:cNvSpPr txBox="1"/>
          <p:nvPr/>
        </p:nvSpPr>
        <p:spPr>
          <a:xfrm>
            <a:off x="7737091" y="41541047"/>
            <a:ext cx="671979" cy="369332"/>
          </a:xfrm>
          <a:prstGeom prst="rect">
            <a:avLst/>
          </a:prstGeom>
          <a:noFill/>
        </p:spPr>
        <p:txBody>
          <a:bodyPr wrap="none" rtlCol="0">
            <a:spAutoFit/>
          </a:bodyPr>
          <a:lstStyle/>
          <a:p>
            <a:r>
              <a:rPr lang="en-US" sz="1800" dirty="0">
                <a:solidFill>
                  <a:srgbClr val="1C4072"/>
                </a:solidFill>
              </a:rPr>
              <a:t>PCC</a:t>
            </a:r>
          </a:p>
        </p:txBody>
      </p:sp>
      <p:sp>
        <p:nvSpPr>
          <p:cNvPr id="444" name="CuadroTexto 443">
            <a:extLst>
              <a:ext uri="{FF2B5EF4-FFF2-40B4-BE49-F238E27FC236}">
                <a16:creationId xmlns:a16="http://schemas.microsoft.com/office/drawing/2014/main" id="{935C6090-6CFA-D140-A430-27C0E1B25314}"/>
              </a:ext>
            </a:extLst>
          </p:cNvPr>
          <p:cNvSpPr txBox="1"/>
          <p:nvPr/>
        </p:nvSpPr>
        <p:spPr>
          <a:xfrm>
            <a:off x="9438159" y="41541047"/>
            <a:ext cx="466794" cy="369332"/>
          </a:xfrm>
          <a:prstGeom prst="rect">
            <a:avLst/>
          </a:prstGeom>
          <a:noFill/>
        </p:spPr>
        <p:txBody>
          <a:bodyPr wrap="none" rtlCol="0">
            <a:spAutoFit/>
          </a:bodyPr>
          <a:lstStyle/>
          <a:p>
            <a:r>
              <a:rPr lang="en-US" sz="1800" dirty="0">
                <a:solidFill>
                  <a:srgbClr val="1C4072"/>
                </a:solidFill>
              </a:rPr>
              <a:t>V1</a:t>
            </a:r>
          </a:p>
        </p:txBody>
      </p:sp>
      <p:pic>
        <p:nvPicPr>
          <p:cNvPr id="449" name="Imagen 448">
            <a:extLst>
              <a:ext uri="{FF2B5EF4-FFF2-40B4-BE49-F238E27FC236}">
                <a16:creationId xmlns:a16="http://schemas.microsoft.com/office/drawing/2014/main" id="{9D0AB12D-5A32-3B49-B499-C2900178ECC1}"/>
              </a:ext>
            </a:extLst>
          </p:cNvPr>
          <p:cNvPicPr>
            <a:picLocks noChangeAspect="1"/>
          </p:cNvPicPr>
          <p:nvPr/>
        </p:nvPicPr>
        <p:blipFill>
          <a:blip r:embed="rId12"/>
          <a:stretch>
            <a:fillRect/>
          </a:stretch>
        </p:blipFill>
        <p:spPr>
          <a:xfrm>
            <a:off x="796561" y="8223013"/>
            <a:ext cx="433964" cy="326301"/>
          </a:xfrm>
          <a:prstGeom prst="rect">
            <a:avLst/>
          </a:prstGeom>
        </p:spPr>
      </p:pic>
      <p:pic>
        <p:nvPicPr>
          <p:cNvPr id="451" name="Imagen 450">
            <a:extLst>
              <a:ext uri="{FF2B5EF4-FFF2-40B4-BE49-F238E27FC236}">
                <a16:creationId xmlns:a16="http://schemas.microsoft.com/office/drawing/2014/main" id="{2EC4DDA5-1F5D-8C4E-91AE-3F71616B2A2D}"/>
              </a:ext>
            </a:extLst>
          </p:cNvPr>
          <p:cNvPicPr>
            <a:picLocks noChangeAspect="1"/>
          </p:cNvPicPr>
          <p:nvPr/>
        </p:nvPicPr>
        <p:blipFill>
          <a:blip r:embed="rId12"/>
          <a:stretch>
            <a:fillRect/>
          </a:stretch>
        </p:blipFill>
        <p:spPr>
          <a:xfrm>
            <a:off x="811602" y="13769751"/>
            <a:ext cx="433964" cy="326301"/>
          </a:xfrm>
          <a:prstGeom prst="rect">
            <a:avLst/>
          </a:prstGeom>
        </p:spPr>
      </p:pic>
      <p:sp>
        <p:nvSpPr>
          <p:cNvPr id="24" name="CuadroTexto 23">
            <a:extLst>
              <a:ext uri="{FF2B5EF4-FFF2-40B4-BE49-F238E27FC236}">
                <a16:creationId xmlns:a16="http://schemas.microsoft.com/office/drawing/2014/main" id="{03323D51-BB3D-A94C-BB58-2C34B77C80E8}"/>
              </a:ext>
            </a:extLst>
          </p:cNvPr>
          <p:cNvSpPr txBox="1"/>
          <p:nvPr/>
        </p:nvSpPr>
        <p:spPr>
          <a:xfrm>
            <a:off x="9069436" y="3273436"/>
            <a:ext cx="12901289" cy="830997"/>
          </a:xfrm>
          <a:prstGeom prst="rect">
            <a:avLst/>
          </a:prstGeom>
          <a:noFill/>
        </p:spPr>
        <p:txBody>
          <a:bodyPr wrap="none" rtlCol="0">
            <a:spAutoFit/>
          </a:bodyPr>
          <a:lstStyle/>
          <a:p>
            <a:pPr algn="ctr"/>
            <a:r>
              <a:rPr lang="en-US" sz="2400" baseline="30000" dirty="0">
                <a:solidFill>
                  <a:srgbClr val="1C4072"/>
                </a:solidFill>
                <a:latin typeface="Arial" panose="020B0604020202020204" pitchFamily="34" charset="0"/>
                <a:cs typeface="Arial" panose="020B0604020202020204" pitchFamily="34" charset="0"/>
              </a:rPr>
              <a:t>1</a:t>
            </a:r>
            <a:r>
              <a:rPr lang="en-US" sz="2400" dirty="0">
                <a:solidFill>
                  <a:srgbClr val="1C4072"/>
                </a:solidFill>
                <a:latin typeface="Arial" panose="020B0604020202020204" pitchFamily="34" charset="0"/>
                <a:cs typeface="Arial" panose="020B0604020202020204" pitchFamily="34" charset="0"/>
              </a:rPr>
              <a:t>Basque Center on Cognition, Brain and Language (BCBL), </a:t>
            </a:r>
            <a:r>
              <a:rPr lang="en-US" sz="2400" dirty="0" err="1">
                <a:solidFill>
                  <a:srgbClr val="1C4072"/>
                </a:solidFill>
                <a:latin typeface="Arial" panose="020B0604020202020204" pitchFamily="34" charset="0"/>
                <a:cs typeface="Arial" panose="020B0604020202020204" pitchFamily="34" charset="0"/>
              </a:rPr>
              <a:t>Donostia</a:t>
            </a:r>
            <a:r>
              <a:rPr lang="en-US" sz="2400" dirty="0">
                <a:solidFill>
                  <a:srgbClr val="1C4072"/>
                </a:solidFill>
                <a:latin typeface="Arial" panose="020B0604020202020204" pitchFamily="34" charset="0"/>
                <a:cs typeface="Arial" panose="020B0604020202020204" pitchFamily="34" charset="0"/>
              </a:rPr>
              <a:t> – San Sebastian, Spain</a:t>
            </a:r>
          </a:p>
          <a:p>
            <a:pPr algn="ctr"/>
            <a:r>
              <a:rPr lang="en-US" sz="2400" baseline="30000" dirty="0">
                <a:solidFill>
                  <a:srgbClr val="1C4072"/>
                </a:solidFill>
                <a:latin typeface="Arial" panose="020B0604020202020204" pitchFamily="34" charset="0"/>
                <a:cs typeface="Arial" panose="020B0604020202020204" pitchFamily="34" charset="0"/>
              </a:rPr>
              <a:t>2</a:t>
            </a:r>
            <a:r>
              <a:rPr lang="en-US" sz="2400" dirty="0">
                <a:solidFill>
                  <a:srgbClr val="1C4072"/>
                </a:solidFill>
                <a:latin typeface="Arial" panose="020B0604020202020204" pitchFamily="34" charset="0"/>
                <a:cs typeface="Arial" panose="020B0604020202020204" pitchFamily="34" charset="0"/>
              </a:rPr>
              <a:t>Ikerbasque, Basque Foundation for Science, Bilbao, Spain</a:t>
            </a:r>
          </a:p>
        </p:txBody>
      </p:sp>
      <p:sp>
        <p:nvSpPr>
          <p:cNvPr id="454" name="Rectángulo 453">
            <a:extLst>
              <a:ext uri="{FF2B5EF4-FFF2-40B4-BE49-F238E27FC236}">
                <a16:creationId xmlns:a16="http://schemas.microsoft.com/office/drawing/2014/main" id="{AF85D5A0-5F6B-514A-BBDA-4AA66F0BC11B}"/>
              </a:ext>
            </a:extLst>
          </p:cNvPr>
          <p:cNvSpPr/>
          <p:nvPr/>
        </p:nvSpPr>
        <p:spPr>
          <a:xfrm>
            <a:off x="0" y="5154228"/>
            <a:ext cx="30243464" cy="678397"/>
          </a:xfrm>
          <a:prstGeom prst="rect">
            <a:avLst/>
          </a:prstGeom>
          <a:solidFill>
            <a:srgbClr val="1C4072"/>
          </a:solidFill>
          <a:ln>
            <a:noFill/>
          </a:ln>
          <a:effectLst>
            <a:outerShdw blurRad="1270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2" name="Rectángulo 451">
            <a:extLst>
              <a:ext uri="{FF2B5EF4-FFF2-40B4-BE49-F238E27FC236}">
                <a16:creationId xmlns:a16="http://schemas.microsoft.com/office/drawing/2014/main" id="{4AC94D6E-60ED-A64B-96C2-ED34F30AB886}"/>
              </a:ext>
            </a:extLst>
          </p:cNvPr>
          <p:cNvSpPr/>
          <p:nvPr/>
        </p:nvSpPr>
        <p:spPr>
          <a:xfrm>
            <a:off x="0" y="5796919"/>
            <a:ext cx="30243463" cy="611770"/>
          </a:xfrm>
          <a:prstGeom prst="rect">
            <a:avLst/>
          </a:prstGeom>
          <a:solidFill>
            <a:srgbClr val="009FDA"/>
          </a:solidFill>
          <a:ln>
            <a:noFill/>
          </a:ln>
          <a:effectLst>
            <a:outerShdw blurRad="127000" dist="889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Rectángulo 344">
            <a:extLst>
              <a:ext uri="{FF2B5EF4-FFF2-40B4-BE49-F238E27FC236}">
                <a16:creationId xmlns:a16="http://schemas.microsoft.com/office/drawing/2014/main" id="{20B7F9C0-D3B6-8F46-8BE9-EF5A99B41CE6}"/>
              </a:ext>
            </a:extLst>
          </p:cNvPr>
          <p:cNvSpPr/>
          <p:nvPr/>
        </p:nvSpPr>
        <p:spPr>
          <a:xfrm>
            <a:off x="11086720" y="37475541"/>
            <a:ext cx="12512644" cy="4802717"/>
          </a:xfrm>
          <a:prstGeom prst="rect">
            <a:avLst/>
          </a:prstGeom>
          <a:solidFill>
            <a:schemeClr val="bg1"/>
          </a:solidFill>
          <a:ln w="38100">
            <a:solidFill>
              <a:srgbClr val="1C4072">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Rectángulo 345">
            <a:extLst>
              <a:ext uri="{FF2B5EF4-FFF2-40B4-BE49-F238E27FC236}">
                <a16:creationId xmlns:a16="http://schemas.microsoft.com/office/drawing/2014/main" id="{F63B89B0-7FFF-D440-87B6-C52588F5DBED}"/>
              </a:ext>
            </a:extLst>
          </p:cNvPr>
          <p:cNvSpPr/>
          <p:nvPr/>
        </p:nvSpPr>
        <p:spPr>
          <a:xfrm>
            <a:off x="11687951" y="37044027"/>
            <a:ext cx="6666068" cy="923330"/>
          </a:xfrm>
          <a:prstGeom prst="rect">
            <a:avLst/>
          </a:prstGeom>
          <a:solidFill>
            <a:srgbClr val="1C4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CuadroTexto 346">
            <a:extLst>
              <a:ext uri="{FF2B5EF4-FFF2-40B4-BE49-F238E27FC236}">
                <a16:creationId xmlns:a16="http://schemas.microsoft.com/office/drawing/2014/main" id="{5E387ACF-2FD3-CF49-BE0F-FB847C98997F}"/>
              </a:ext>
            </a:extLst>
          </p:cNvPr>
          <p:cNvSpPr txBox="1"/>
          <p:nvPr/>
        </p:nvSpPr>
        <p:spPr>
          <a:xfrm>
            <a:off x="11687950" y="37013876"/>
            <a:ext cx="6666069" cy="923330"/>
          </a:xfrm>
          <a:prstGeom prst="rect">
            <a:avLst/>
          </a:prstGeom>
          <a:noFill/>
        </p:spPr>
        <p:txBody>
          <a:bodyPr wrap="square" rtlCol="0">
            <a:spAutoFit/>
          </a:bodyPr>
          <a:lstStyle/>
          <a:p>
            <a:pPr algn="ctr"/>
            <a:r>
              <a:rPr lang="en-US" sz="5400" dirty="0">
                <a:solidFill>
                  <a:schemeClr val="bg1"/>
                </a:solidFill>
                <a:latin typeface="Berlin Sans FB" panose="020E0602020502020306" pitchFamily="34" charset="77"/>
                <a:cs typeface="Berlin Sans FB Demi" panose="020F0502020204030204" pitchFamily="34" charset="0"/>
              </a:rPr>
              <a:t>Take-home messages</a:t>
            </a:r>
          </a:p>
        </p:txBody>
      </p:sp>
      <p:pic>
        <p:nvPicPr>
          <p:cNvPr id="438" name="Imagen 361">
            <a:extLst>
              <a:ext uri="{FF2B5EF4-FFF2-40B4-BE49-F238E27FC236}">
                <a16:creationId xmlns:a16="http://schemas.microsoft.com/office/drawing/2014/main" id="{9FE8ED1E-F43E-FF4B-ACCB-D7B3DB3D7D5F}"/>
              </a:ext>
            </a:extLst>
          </p:cNvPr>
          <p:cNvPicPr>
            <a:picLocks noChangeAspect="1"/>
          </p:cNvPicPr>
          <p:nvPr/>
        </p:nvPicPr>
        <p:blipFill>
          <a:blip r:embed="rId9"/>
          <a:stretch>
            <a:fillRect/>
          </a:stretch>
        </p:blipFill>
        <p:spPr>
          <a:xfrm>
            <a:off x="11270867" y="38454948"/>
            <a:ext cx="429670" cy="327781"/>
          </a:xfrm>
          <a:prstGeom prst="rect">
            <a:avLst/>
          </a:prstGeom>
        </p:spPr>
      </p:pic>
      <p:sp>
        <p:nvSpPr>
          <p:cNvPr id="450" name="CuadroTexto 362">
            <a:extLst>
              <a:ext uri="{FF2B5EF4-FFF2-40B4-BE49-F238E27FC236}">
                <a16:creationId xmlns:a16="http://schemas.microsoft.com/office/drawing/2014/main" id="{8C36E22B-11E4-E44D-9D74-BD697D5845B4}"/>
              </a:ext>
            </a:extLst>
          </p:cNvPr>
          <p:cNvSpPr txBox="1"/>
          <p:nvPr/>
        </p:nvSpPr>
        <p:spPr>
          <a:xfrm>
            <a:off x="11791671" y="38248419"/>
            <a:ext cx="11438210" cy="1015663"/>
          </a:xfrm>
          <a:prstGeom prst="rect">
            <a:avLst/>
          </a:prstGeom>
          <a:noFill/>
        </p:spPr>
        <p:txBody>
          <a:bodyPr wrap="square" rtlCol="0">
            <a:spAutoFit/>
          </a:bodyPr>
          <a:lstStyle/>
          <a:p>
            <a:r>
              <a:rPr lang="en-US" sz="2000" dirty="0">
                <a:solidFill>
                  <a:srgbClr val="1C4072"/>
                </a:solidFill>
              </a:rPr>
              <a:t>Putative semantic regions, such as the lateral temporal lobe, inferior frontal gyrus, and precuneus, outperformed on average canonical social ROIs including the insula, anterior cingulate, and anterior prefrontal cortex.</a:t>
            </a:r>
          </a:p>
        </p:txBody>
      </p:sp>
      <p:sp>
        <p:nvSpPr>
          <p:cNvPr id="453" name="CuadroTexto 364">
            <a:extLst>
              <a:ext uri="{FF2B5EF4-FFF2-40B4-BE49-F238E27FC236}">
                <a16:creationId xmlns:a16="http://schemas.microsoft.com/office/drawing/2014/main" id="{8E6F7A98-4343-1B4B-97A8-83DB125B8FC3}"/>
              </a:ext>
            </a:extLst>
          </p:cNvPr>
          <p:cNvSpPr txBox="1"/>
          <p:nvPr/>
        </p:nvSpPr>
        <p:spPr>
          <a:xfrm>
            <a:off x="11826112" y="41868563"/>
            <a:ext cx="8889286" cy="400110"/>
          </a:xfrm>
          <a:prstGeom prst="rect">
            <a:avLst/>
          </a:prstGeom>
          <a:noFill/>
        </p:spPr>
        <p:txBody>
          <a:bodyPr wrap="square" rtlCol="0">
            <a:spAutoFit/>
          </a:bodyPr>
          <a:lstStyle/>
          <a:p>
            <a:endParaRPr lang="en-US" sz="2000" dirty="0">
              <a:solidFill>
                <a:srgbClr val="1C4072"/>
              </a:solidFill>
            </a:endParaRPr>
          </a:p>
        </p:txBody>
      </p:sp>
      <p:pic>
        <p:nvPicPr>
          <p:cNvPr id="456" name="Imagen 394">
            <a:extLst>
              <a:ext uri="{FF2B5EF4-FFF2-40B4-BE49-F238E27FC236}">
                <a16:creationId xmlns:a16="http://schemas.microsoft.com/office/drawing/2014/main" id="{8A4C2578-42D4-0543-AE43-81409CB84382}"/>
              </a:ext>
            </a:extLst>
          </p:cNvPr>
          <p:cNvPicPr>
            <a:picLocks noChangeAspect="1"/>
          </p:cNvPicPr>
          <p:nvPr/>
        </p:nvPicPr>
        <p:blipFill>
          <a:blip r:embed="rId9"/>
          <a:stretch>
            <a:fillRect/>
          </a:stretch>
        </p:blipFill>
        <p:spPr>
          <a:xfrm>
            <a:off x="11241109" y="41076796"/>
            <a:ext cx="429670" cy="327781"/>
          </a:xfrm>
          <a:prstGeom prst="rect">
            <a:avLst/>
          </a:prstGeom>
        </p:spPr>
      </p:pic>
      <p:sp>
        <p:nvSpPr>
          <p:cNvPr id="457" name="CuadroTexto 395">
            <a:extLst>
              <a:ext uri="{FF2B5EF4-FFF2-40B4-BE49-F238E27FC236}">
                <a16:creationId xmlns:a16="http://schemas.microsoft.com/office/drawing/2014/main" id="{4772799B-F857-D549-808E-CA93FD18EA39}"/>
              </a:ext>
            </a:extLst>
          </p:cNvPr>
          <p:cNvSpPr txBox="1"/>
          <p:nvPr/>
        </p:nvSpPr>
        <p:spPr>
          <a:xfrm>
            <a:off x="11826111" y="40828513"/>
            <a:ext cx="11403770" cy="1015663"/>
          </a:xfrm>
          <a:prstGeom prst="rect">
            <a:avLst/>
          </a:prstGeom>
          <a:noFill/>
        </p:spPr>
        <p:txBody>
          <a:bodyPr wrap="square" rtlCol="0">
            <a:spAutoFit/>
          </a:bodyPr>
          <a:lstStyle/>
          <a:p>
            <a:r>
              <a:rPr lang="en-US" sz="2000" dirty="0">
                <a:solidFill>
                  <a:srgbClr val="1C4072"/>
                </a:solidFill>
              </a:rPr>
              <a:t>Our results do not support a modular view of the representation of social concepts and are rather consistent with the view that socially-relevant knowledge relies on a widely distributed brain network.</a:t>
            </a:r>
          </a:p>
        </p:txBody>
      </p:sp>
      <p:sp>
        <p:nvSpPr>
          <p:cNvPr id="471" name="CuadroTexto 310">
            <a:extLst>
              <a:ext uri="{FF2B5EF4-FFF2-40B4-BE49-F238E27FC236}">
                <a16:creationId xmlns:a16="http://schemas.microsoft.com/office/drawing/2014/main" id="{E085598B-FFDE-9D4D-B5FD-EC5695184A96}"/>
              </a:ext>
            </a:extLst>
          </p:cNvPr>
          <p:cNvSpPr txBox="1"/>
          <p:nvPr/>
        </p:nvSpPr>
        <p:spPr>
          <a:xfrm>
            <a:off x="24357881" y="34548135"/>
            <a:ext cx="5265048" cy="1569660"/>
          </a:xfrm>
          <a:prstGeom prst="rect">
            <a:avLst/>
          </a:prstGeom>
          <a:noFill/>
        </p:spPr>
        <p:txBody>
          <a:bodyPr wrap="square" rtlCol="0">
            <a:spAutoFit/>
          </a:bodyPr>
          <a:lstStyle/>
          <a:p>
            <a:r>
              <a:rPr lang="en-US" sz="1600" b="1" dirty="0">
                <a:solidFill>
                  <a:schemeClr val="tx1">
                    <a:lumMod val="95000"/>
                    <a:lumOff val="5000"/>
                  </a:schemeClr>
                </a:solidFill>
              </a:rPr>
              <a:t>Figure 3. Decoding accuracy of social concepts in semantic vs. social ROIs. </a:t>
            </a:r>
            <a:r>
              <a:rPr lang="en-US" sz="1600" dirty="0">
                <a:solidFill>
                  <a:schemeClr val="tx1">
                    <a:lumMod val="95000"/>
                    <a:lumOff val="5000"/>
                  </a:schemeClr>
                </a:solidFill>
              </a:rPr>
              <a:t>Classification accuracy in semantic ROIs was significantly higher than in social ROIs using both partition- and item-level cross-validation procedures. The shaded area indicates the mean empirically estimated chance level (mean = 0.53).</a:t>
            </a:r>
          </a:p>
        </p:txBody>
      </p:sp>
      <p:sp>
        <p:nvSpPr>
          <p:cNvPr id="458" name="CuadroTexto 29">
            <a:extLst>
              <a:ext uri="{FF2B5EF4-FFF2-40B4-BE49-F238E27FC236}">
                <a16:creationId xmlns:a16="http://schemas.microsoft.com/office/drawing/2014/main" id="{F1404133-A559-3C4F-BA2E-537B2EF2921B}"/>
              </a:ext>
            </a:extLst>
          </p:cNvPr>
          <p:cNvSpPr txBox="1"/>
          <p:nvPr/>
        </p:nvSpPr>
        <p:spPr>
          <a:xfrm>
            <a:off x="23961662" y="37427294"/>
            <a:ext cx="5849495" cy="4862870"/>
          </a:xfrm>
          <a:prstGeom prst="rect">
            <a:avLst/>
          </a:prstGeom>
          <a:noFill/>
        </p:spPr>
        <p:txBody>
          <a:bodyPr wrap="square" rtlCol="0">
            <a:spAutoFit/>
          </a:bodyPr>
          <a:lstStyle/>
          <a:p>
            <a:r>
              <a:rPr lang="en-US" sz="1550" b="1" dirty="0" err="1">
                <a:solidFill>
                  <a:srgbClr val="1C4072"/>
                </a:solidFill>
              </a:rPr>
              <a:t>Alcalá</a:t>
            </a:r>
            <a:r>
              <a:rPr lang="en-US" sz="1550" b="1" dirty="0">
                <a:solidFill>
                  <a:srgbClr val="1C4072"/>
                </a:solidFill>
              </a:rPr>
              <a:t>-López</a:t>
            </a:r>
            <a:r>
              <a:rPr lang="en-US" sz="1550" dirty="0">
                <a:solidFill>
                  <a:srgbClr val="1C4072"/>
                </a:solidFill>
              </a:rPr>
              <a:t>, D., Smallwood, J., Jefferies, E., Van </a:t>
            </a:r>
            <a:r>
              <a:rPr lang="en-US" sz="1550" dirty="0" err="1">
                <a:solidFill>
                  <a:srgbClr val="1C4072"/>
                </a:solidFill>
              </a:rPr>
              <a:t>Overwalle</a:t>
            </a:r>
            <a:r>
              <a:rPr lang="en-US" sz="1550" dirty="0">
                <a:solidFill>
                  <a:srgbClr val="1C4072"/>
                </a:solidFill>
              </a:rPr>
              <a:t>, F., </a:t>
            </a:r>
            <a:r>
              <a:rPr lang="en-US" sz="1550" dirty="0" err="1">
                <a:solidFill>
                  <a:srgbClr val="1C4072"/>
                </a:solidFill>
              </a:rPr>
              <a:t>Vogeley</a:t>
            </a:r>
            <a:r>
              <a:rPr lang="en-US" sz="1550" dirty="0">
                <a:solidFill>
                  <a:srgbClr val="1C4072"/>
                </a:solidFill>
              </a:rPr>
              <a:t>, K., Mars, R. B., ... &amp; </a:t>
            </a:r>
            <a:r>
              <a:rPr lang="en-US" sz="1550" dirty="0" err="1">
                <a:solidFill>
                  <a:srgbClr val="1C4072"/>
                </a:solidFill>
              </a:rPr>
              <a:t>Bzdok</a:t>
            </a:r>
            <a:r>
              <a:rPr lang="en-US" sz="1550" dirty="0">
                <a:solidFill>
                  <a:srgbClr val="1C4072"/>
                </a:solidFill>
              </a:rPr>
              <a:t>, D. (2017). Computing the social brain connectome across systems and states. </a:t>
            </a:r>
            <a:r>
              <a:rPr lang="en-US" sz="1550" i="1" dirty="0">
                <a:solidFill>
                  <a:srgbClr val="1C4072"/>
                </a:solidFill>
              </a:rPr>
              <a:t>Cerebral cortex</a:t>
            </a:r>
            <a:r>
              <a:rPr lang="en-US" sz="1550" dirty="0">
                <a:solidFill>
                  <a:srgbClr val="1C4072"/>
                </a:solidFill>
              </a:rPr>
              <a:t>, 28(7), 2207-2232.</a:t>
            </a:r>
          </a:p>
          <a:p>
            <a:r>
              <a:rPr lang="en-US" sz="1550" b="1" dirty="0">
                <a:solidFill>
                  <a:srgbClr val="1C4072"/>
                </a:solidFill>
              </a:rPr>
              <a:t>Anderson</a:t>
            </a:r>
            <a:r>
              <a:rPr lang="en-US" sz="1550" dirty="0">
                <a:solidFill>
                  <a:srgbClr val="1C4072"/>
                </a:solidFill>
              </a:rPr>
              <a:t>, N. H. (1968). Likableness ratings of 555 personality-trait words. </a:t>
            </a:r>
            <a:r>
              <a:rPr lang="en-US" sz="1550" i="1" dirty="0">
                <a:solidFill>
                  <a:srgbClr val="1C4072"/>
                </a:solidFill>
              </a:rPr>
              <a:t>Journal of personality and social psychology</a:t>
            </a:r>
            <a:r>
              <a:rPr lang="en-US" sz="1550" dirty="0">
                <a:solidFill>
                  <a:srgbClr val="1C4072"/>
                </a:solidFill>
              </a:rPr>
              <a:t>, 9(3), 272.</a:t>
            </a:r>
          </a:p>
          <a:p>
            <a:r>
              <a:rPr lang="en-US" sz="1550" b="1" dirty="0">
                <a:solidFill>
                  <a:srgbClr val="1C4072"/>
                </a:solidFill>
              </a:rPr>
              <a:t>Binder</a:t>
            </a:r>
            <a:r>
              <a:rPr lang="en-US" sz="1550" dirty="0">
                <a:solidFill>
                  <a:srgbClr val="1C4072"/>
                </a:solidFill>
              </a:rPr>
              <a:t>, J. R., Desai, R. H., Graves, W. W., &amp; Conant, L. L. (2009). Where is the semantic system? A critical review and meta-analysis of 120 functional neuroimaging studies. </a:t>
            </a:r>
            <a:r>
              <a:rPr lang="en-US" sz="1550" i="1" dirty="0">
                <a:solidFill>
                  <a:srgbClr val="1C4072"/>
                </a:solidFill>
              </a:rPr>
              <a:t>Cerebral Cortex</a:t>
            </a:r>
            <a:r>
              <a:rPr lang="en-US" sz="1550" dirty="0">
                <a:solidFill>
                  <a:srgbClr val="1C4072"/>
                </a:solidFill>
              </a:rPr>
              <a:t>, 19(12), 2767-2796.</a:t>
            </a:r>
          </a:p>
          <a:p>
            <a:r>
              <a:rPr lang="en-US" sz="1550" b="1" dirty="0" err="1">
                <a:solidFill>
                  <a:srgbClr val="1C4072"/>
                </a:solidFill>
              </a:rPr>
              <a:t>Haxby</a:t>
            </a:r>
            <a:r>
              <a:rPr lang="en-US" sz="1550" dirty="0">
                <a:solidFill>
                  <a:srgbClr val="1C4072"/>
                </a:solidFill>
              </a:rPr>
              <a:t>, J. V. (2012). Multivariate pattern analysis of fMRI: the early beginnings. </a:t>
            </a:r>
            <a:r>
              <a:rPr lang="en-US" sz="1550" i="1" dirty="0">
                <a:solidFill>
                  <a:srgbClr val="1C4072"/>
                </a:solidFill>
              </a:rPr>
              <a:t>Neuroimage</a:t>
            </a:r>
            <a:r>
              <a:rPr lang="en-US" sz="1550" dirty="0">
                <a:solidFill>
                  <a:srgbClr val="1C4072"/>
                </a:solidFill>
              </a:rPr>
              <a:t>, 62(2), 852-855.</a:t>
            </a:r>
          </a:p>
          <a:p>
            <a:r>
              <a:rPr lang="en-US" sz="1550" b="1" dirty="0" err="1">
                <a:solidFill>
                  <a:srgbClr val="1C4072"/>
                </a:solidFill>
              </a:rPr>
              <a:t>Ghio</a:t>
            </a:r>
            <a:r>
              <a:rPr lang="en-US" sz="1550" dirty="0">
                <a:solidFill>
                  <a:srgbClr val="1C4072"/>
                </a:solidFill>
              </a:rPr>
              <a:t>, M., </a:t>
            </a:r>
            <a:r>
              <a:rPr lang="en-US" sz="1550" dirty="0" err="1">
                <a:solidFill>
                  <a:srgbClr val="1C4072"/>
                </a:solidFill>
              </a:rPr>
              <a:t>Vaghi</a:t>
            </a:r>
            <a:r>
              <a:rPr lang="en-US" sz="1550" dirty="0">
                <a:solidFill>
                  <a:srgbClr val="1C4072"/>
                </a:solidFill>
              </a:rPr>
              <a:t>, M. M. S., </a:t>
            </a:r>
            <a:r>
              <a:rPr lang="en-US" sz="1550" dirty="0" err="1">
                <a:solidFill>
                  <a:srgbClr val="1C4072"/>
                </a:solidFill>
              </a:rPr>
              <a:t>Perani</a:t>
            </a:r>
            <a:r>
              <a:rPr lang="en-US" sz="1550" dirty="0">
                <a:solidFill>
                  <a:srgbClr val="1C4072"/>
                </a:solidFill>
              </a:rPr>
              <a:t>, D., &amp; </a:t>
            </a:r>
            <a:r>
              <a:rPr lang="en-US" sz="1550" dirty="0" err="1">
                <a:solidFill>
                  <a:srgbClr val="1C4072"/>
                </a:solidFill>
              </a:rPr>
              <a:t>Tettamanti</a:t>
            </a:r>
            <a:r>
              <a:rPr lang="en-US" sz="1550" dirty="0">
                <a:solidFill>
                  <a:srgbClr val="1C4072"/>
                </a:solidFill>
              </a:rPr>
              <a:t>, M. (2016). Decoding the neural representation of fine-grained conceptual categories. </a:t>
            </a:r>
            <a:r>
              <a:rPr lang="en-US" sz="1550" i="1" dirty="0">
                <a:solidFill>
                  <a:srgbClr val="1C4072"/>
                </a:solidFill>
              </a:rPr>
              <a:t>Neuroimage</a:t>
            </a:r>
            <a:r>
              <a:rPr lang="en-US" sz="1550" dirty="0">
                <a:solidFill>
                  <a:srgbClr val="1C4072"/>
                </a:solidFill>
              </a:rPr>
              <a:t>, 132, 93-103.</a:t>
            </a:r>
          </a:p>
          <a:p>
            <a:r>
              <a:rPr lang="en-US" sz="1550" b="1" dirty="0">
                <a:solidFill>
                  <a:srgbClr val="1C4072"/>
                </a:solidFill>
              </a:rPr>
              <a:t>Wang</a:t>
            </a:r>
            <a:r>
              <a:rPr lang="en-US" sz="1550" dirty="0">
                <a:solidFill>
                  <a:srgbClr val="1C4072"/>
                </a:solidFill>
              </a:rPr>
              <a:t>, Y., Collins, J. A., Koski, J., </a:t>
            </a:r>
            <a:r>
              <a:rPr lang="en-US" sz="1550" dirty="0" err="1">
                <a:solidFill>
                  <a:srgbClr val="1C4072"/>
                </a:solidFill>
              </a:rPr>
              <a:t>Nugiel</a:t>
            </a:r>
            <a:r>
              <a:rPr lang="en-US" sz="1550" dirty="0">
                <a:solidFill>
                  <a:srgbClr val="1C4072"/>
                </a:solidFill>
              </a:rPr>
              <a:t>, T., </a:t>
            </a:r>
            <a:r>
              <a:rPr lang="en-US" sz="1550" dirty="0" err="1">
                <a:solidFill>
                  <a:srgbClr val="1C4072"/>
                </a:solidFill>
              </a:rPr>
              <a:t>Metoki</a:t>
            </a:r>
            <a:r>
              <a:rPr lang="en-US" sz="1550" dirty="0">
                <a:solidFill>
                  <a:srgbClr val="1C4072"/>
                </a:solidFill>
              </a:rPr>
              <a:t>, A., &amp; Olson, I. R. (2017). Dynamic neural architecture for social knowledge retrieval. </a:t>
            </a:r>
            <a:r>
              <a:rPr lang="en-US" sz="1550" i="1" dirty="0">
                <a:solidFill>
                  <a:srgbClr val="1C4072"/>
                </a:solidFill>
              </a:rPr>
              <a:t>Proceedings of the National Academy of Sciences</a:t>
            </a:r>
            <a:r>
              <a:rPr lang="en-US" sz="1550" dirty="0">
                <a:solidFill>
                  <a:srgbClr val="1C4072"/>
                </a:solidFill>
              </a:rPr>
              <a:t>, 114(16), E3305-E3314.</a:t>
            </a:r>
          </a:p>
        </p:txBody>
      </p:sp>
      <p:sp>
        <p:nvSpPr>
          <p:cNvPr id="459" name="Rectángulo 21">
            <a:extLst>
              <a:ext uri="{FF2B5EF4-FFF2-40B4-BE49-F238E27FC236}">
                <a16:creationId xmlns:a16="http://schemas.microsoft.com/office/drawing/2014/main" id="{BDDAC6C1-BCC7-1A45-96D1-48BB7686CAA3}"/>
              </a:ext>
            </a:extLst>
          </p:cNvPr>
          <p:cNvSpPr/>
          <p:nvPr/>
        </p:nvSpPr>
        <p:spPr>
          <a:xfrm>
            <a:off x="1358670" y="29204059"/>
            <a:ext cx="8867285" cy="1323439"/>
          </a:xfrm>
          <a:prstGeom prst="rect">
            <a:avLst/>
          </a:prstGeom>
        </p:spPr>
        <p:txBody>
          <a:bodyPr wrap="square">
            <a:spAutoFit/>
          </a:bodyPr>
          <a:lstStyle/>
          <a:p>
            <a:r>
              <a:rPr lang="en-US" sz="2000" dirty="0">
                <a:solidFill>
                  <a:srgbClr val="1C4072"/>
                </a:solidFill>
              </a:rPr>
              <a:t>For the cross-validation (CV) procedure, we first used </a:t>
            </a:r>
            <a:r>
              <a:rPr lang="en-US" sz="2000" b="1" dirty="0">
                <a:solidFill>
                  <a:srgbClr val="1C4072"/>
                </a:solidFill>
              </a:rPr>
              <a:t>partitions </a:t>
            </a:r>
            <a:r>
              <a:rPr lang="en-US" sz="2000" dirty="0">
                <a:solidFill>
                  <a:srgbClr val="1C4072"/>
                </a:solidFill>
              </a:rPr>
              <a:t>of the stacked BOLD data as left-out samples to test the classifier. As a robustness check, we also performed another CV using entire </a:t>
            </a:r>
            <a:r>
              <a:rPr lang="en-US" sz="2000" b="1" dirty="0">
                <a:solidFill>
                  <a:srgbClr val="1C4072"/>
                </a:solidFill>
              </a:rPr>
              <a:t>items</a:t>
            </a:r>
            <a:r>
              <a:rPr lang="en-US" sz="2000" dirty="0">
                <a:solidFill>
                  <a:srgbClr val="1C4072"/>
                </a:solidFill>
              </a:rPr>
              <a:t> (i.e. concepts) as left-out sample for testing to better ensure out-of-sample generalization.</a:t>
            </a:r>
          </a:p>
        </p:txBody>
      </p:sp>
      <p:pic>
        <p:nvPicPr>
          <p:cNvPr id="460" name="Imagen 407">
            <a:extLst>
              <a:ext uri="{FF2B5EF4-FFF2-40B4-BE49-F238E27FC236}">
                <a16:creationId xmlns:a16="http://schemas.microsoft.com/office/drawing/2014/main" id="{426ED622-E908-4740-96D7-64A17C2304F1}"/>
              </a:ext>
            </a:extLst>
          </p:cNvPr>
          <p:cNvPicPr>
            <a:picLocks noChangeAspect="1"/>
          </p:cNvPicPr>
          <p:nvPr/>
        </p:nvPicPr>
        <p:blipFill>
          <a:blip r:embed="rId9"/>
          <a:stretch>
            <a:fillRect/>
          </a:stretch>
        </p:blipFill>
        <p:spPr>
          <a:xfrm>
            <a:off x="811694" y="29411500"/>
            <a:ext cx="429670" cy="327781"/>
          </a:xfrm>
          <a:prstGeom prst="rect">
            <a:avLst/>
          </a:prstGeom>
        </p:spPr>
      </p:pic>
      <p:graphicFrame>
        <p:nvGraphicFramePr>
          <p:cNvPr id="472" name="Table 80">
            <a:extLst>
              <a:ext uri="{FF2B5EF4-FFF2-40B4-BE49-F238E27FC236}">
                <a16:creationId xmlns:a16="http://schemas.microsoft.com/office/drawing/2014/main" id="{FCF8986B-2378-6946-992E-01B1F95A63F5}"/>
              </a:ext>
            </a:extLst>
          </p:cNvPr>
          <p:cNvGraphicFramePr>
            <a:graphicFrameLocks noGrp="1"/>
          </p:cNvGraphicFramePr>
          <p:nvPr>
            <p:extLst>
              <p:ext uri="{D42A27DB-BD31-4B8C-83A1-F6EECF244321}">
                <p14:modId xmlns:p14="http://schemas.microsoft.com/office/powerpoint/2010/main" val="4287751676"/>
              </p:ext>
            </p:extLst>
          </p:nvPr>
        </p:nvGraphicFramePr>
        <p:xfrm>
          <a:off x="15361112" y="29296557"/>
          <a:ext cx="8157490" cy="2719912"/>
        </p:xfrm>
        <a:graphic>
          <a:graphicData uri="http://schemas.openxmlformats.org/drawingml/2006/table">
            <a:tbl>
              <a:tblPr firstRow="1" bandRow="1">
                <a:tableStyleId>{5C22544A-7EE6-4342-B048-85BDC9FD1C3A}</a:tableStyleId>
              </a:tblPr>
              <a:tblGrid>
                <a:gridCol w="1751664">
                  <a:extLst>
                    <a:ext uri="{9D8B030D-6E8A-4147-A177-3AD203B41FA5}">
                      <a16:colId xmlns:a16="http://schemas.microsoft.com/office/drawing/2014/main" val="3074607774"/>
                    </a:ext>
                  </a:extLst>
                </a:gridCol>
                <a:gridCol w="1475270">
                  <a:extLst>
                    <a:ext uri="{9D8B030D-6E8A-4147-A177-3AD203B41FA5}">
                      <a16:colId xmlns:a16="http://schemas.microsoft.com/office/drawing/2014/main" val="3684725096"/>
                    </a:ext>
                  </a:extLst>
                </a:gridCol>
                <a:gridCol w="914385">
                  <a:extLst>
                    <a:ext uri="{9D8B030D-6E8A-4147-A177-3AD203B41FA5}">
                      <a16:colId xmlns:a16="http://schemas.microsoft.com/office/drawing/2014/main" val="3927936397"/>
                    </a:ext>
                  </a:extLst>
                </a:gridCol>
                <a:gridCol w="831256">
                  <a:extLst>
                    <a:ext uri="{9D8B030D-6E8A-4147-A177-3AD203B41FA5}">
                      <a16:colId xmlns:a16="http://schemas.microsoft.com/office/drawing/2014/main" val="3692561101"/>
                    </a:ext>
                  </a:extLst>
                </a:gridCol>
                <a:gridCol w="819871">
                  <a:extLst>
                    <a:ext uri="{9D8B030D-6E8A-4147-A177-3AD203B41FA5}">
                      <a16:colId xmlns:a16="http://schemas.microsoft.com/office/drawing/2014/main" val="2735485357"/>
                    </a:ext>
                  </a:extLst>
                </a:gridCol>
                <a:gridCol w="797097">
                  <a:extLst>
                    <a:ext uri="{9D8B030D-6E8A-4147-A177-3AD203B41FA5}">
                      <a16:colId xmlns:a16="http://schemas.microsoft.com/office/drawing/2014/main" val="2652771846"/>
                    </a:ext>
                  </a:extLst>
                </a:gridCol>
                <a:gridCol w="785706">
                  <a:extLst>
                    <a:ext uri="{9D8B030D-6E8A-4147-A177-3AD203B41FA5}">
                      <a16:colId xmlns:a16="http://schemas.microsoft.com/office/drawing/2014/main" val="1536064013"/>
                    </a:ext>
                  </a:extLst>
                </a:gridCol>
                <a:gridCol w="782241">
                  <a:extLst>
                    <a:ext uri="{9D8B030D-6E8A-4147-A177-3AD203B41FA5}">
                      <a16:colId xmlns:a16="http://schemas.microsoft.com/office/drawing/2014/main" val="3759717257"/>
                    </a:ext>
                  </a:extLst>
                </a:gridCol>
              </a:tblGrid>
              <a:tr h="616108">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400" dirty="0"/>
                    </a:p>
                  </a:txBody>
                  <a:tcPr marL="71597" marR="71597" marT="35799" marB="3579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dirty="0">
                          <a:solidFill>
                            <a:schemeClr val="tx1">
                              <a:lumMod val="75000"/>
                              <a:lumOff val="25000"/>
                            </a:schemeClr>
                          </a:solidFill>
                        </a:rPr>
                        <a:t>Sum of Squares</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lumMod val="75000"/>
                              <a:lumOff val="25000"/>
                            </a:schemeClr>
                          </a:solidFill>
                        </a:rPr>
                        <a:t>df</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lumMod val="75000"/>
                              <a:lumOff val="25000"/>
                            </a:schemeClr>
                          </a:solidFill>
                        </a:rPr>
                        <a:t>Mean Square</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lumMod val="75000"/>
                              <a:lumOff val="25000"/>
                            </a:schemeClr>
                          </a:solidFill>
                        </a:rPr>
                        <a:t>F</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400" dirty="0">
                          <a:solidFill>
                            <a:schemeClr val="tx1">
                              <a:lumMod val="75000"/>
                              <a:lumOff val="25000"/>
                            </a:schemeClr>
                          </a:solidFill>
                        </a:rPr>
                        <a:t>p</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l-GR" sz="1400" dirty="0">
                          <a:solidFill>
                            <a:schemeClr val="tx1">
                              <a:lumMod val="75000"/>
                              <a:lumOff val="25000"/>
                            </a:schemeClr>
                          </a:solidFill>
                        </a:rPr>
                        <a:t>ω</a:t>
                      </a:r>
                      <a:r>
                        <a:rPr lang="el-GR" sz="1400" baseline="30000" dirty="0">
                          <a:solidFill>
                            <a:schemeClr val="tx1">
                              <a:lumMod val="75000"/>
                              <a:lumOff val="25000"/>
                            </a:schemeClr>
                          </a:solidFill>
                        </a:rPr>
                        <a:t>2</a:t>
                      </a:r>
                    </a:p>
                  </a:txBody>
                  <a:tcPr marL="71597" marR="71597" marT="35799" marB="35799"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3805092"/>
                  </a:ext>
                </a:extLst>
              </a:tr>
              <a:tr h="350634">
                <a:tc rowSpan="3">
                  <a:txBody>
                    <a:bodyPr/>
                    <a:lstStyle/>
                    <a:p>
                      <a:pPr algn="ctr"/>
                      <a:r>
                        <a:rPr lang="en-GB" sz="1400" noProof="0" dirty="0"/>
                        <a:t>Partition CV</a:t>
                      </a:r>
                    </a:p>
                  </a:txBody>
                  <a:tcPr marL="71597" marR="71597" marT="35799" marB="35799" anchor="ctr">
                    <a:lnT w="12700" cap="flat" cmpd="sng" algn="ctr">
                      <a:solidFill>
                        <a:schemeClr val="tx1"/>
                      </a:solidFill>
                      <a:prstDash val="solid"/>
                      <a:round/>
                      <a:headEnd type="none" w="med" len="med"/>
                      <a:tailEnd type="none" w="med" len="med"/>
                    </a:lnT>
                    <a:noFill/>
                  </a:tcPr>
                </a:tc>
                <a:tc>
                  <a:txBody>
                    <a:bodyPr/>
                    <a:lstStyle/>
                    <a:p>
                      <a:r>
                        <a:rPr lang="en-GB" sz="1400" noProof="0" dirty="0"/>
                        <a:t>ROI</a:t>
                      </a:r>
                    </a:p>
                  </a:txBody>
                  <a:tcPr marL="71597" marR="71597" marT="35799" marB="35799">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r"/>
                      <a:r>
                        <a:rPr lang="en-US" sz="1400" dirty="0"/>
                        <a:t>0.289</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8</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0.036</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39.395</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&lt; .001</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0.314</a:t>
                      </a:r>
                    </a:p>
                  </a:txBody>
                  <a:tcPr marL="71597" marR="71597" marT="35799" marB="35799"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584409636"/>
                  </a:ext>
                </a:extLst>
              </a:tr>
              <a:tr h="350634">
                <a:tc vMerge="1">
                  <a:txBody>
                    <a:bodyPr/>
                    <a:lstStyle/>
                    <a:p>
                      <a:endParaRPr lang="en-GB" sz="1400" noProof="0" dirty="0"/>
                    </a:p>
                  </a:txBody>
                  <a:tcPr marL="71597" marR="71597" marT="35799" marB="35799">
                    <a:solidFill>
                      <a:schemeClr val="bg1"/>
                    </a:solidFill>
                  </a:tcPr>
                </a:tc>
                <a:tc>
                  <a:txBody>
                    <a:bodyPr/>
                    <a:lstStyle/>
                    <a:p>
                      <a:r>
                        <a:rPr lang="en-GB" sz="1400" noProof="0" dirty="0"/>
                        <a:t>Dimension</a:t>
                      </a:r>
                    </a:p>
                  </a:txBody>
                  <a:tcPr marL="71597" marR="71597" marT="35799" marB="35799">
                    <a:solidFill>
                      <a:schemeClr val="bg1"/>
                    </a:solidFill>
                  </a:tcPr>
                </a:tc>
                <a:tc>
                  <a:txBody>
                    <a:bodyPr/>
                    <a:lstStyle/>
                    <a:p>
                      <a:pPr algn="r"/>
                      <a:r>
                        <a:rPr lang="es-ES" sz="1400" dirty="0"/>
                        <a:t>0.034</a:t>
                      </a:r>
                    </a:p>
                  </a:txBody>
                  <a:tcPr marL="71597" marR="71597" marT="35799" marB="35799" anchor="ctr">
                    <a:solidFill>
                      <a:schemeClr val="bg1"/>
                    </a:solidFill>
                  </a:tcPr>
                </a:tc>
                <a:tc>
                  <a:txBody>
                    <a:bodyPr/>
                    <a:lstStyle/>
                    <a:p>
                      <a:pPr algn="r"/>
                      <a:r>
                        <a:rPr lang="es-ES" sz="1400" dirty="0"/>
                        <a:t>1</a:t>
                      </a:r>
                    </a:p>
                  </a:txBody>
                  <a:tcPr marL="71597" marR="71597" marT="35799" marB="35799" anchor="ctr">
                    <a:solidFill>
                      <a:schemeClr val="bg1"/>
                    </a:solidFill>
                  </a:tcPr>
                </a:tc>
                <a:tc>
                  <a:txBody>
                    <a:bodyPr/>
                    <a:lstStyle/>
                    <a:p>
                      <a:pPr algn="r"/>
                      <a:r>
                        <a:rPr lang="es-ES" sz="1400" dirty="0"/>
                        <a:t>0.034</a:t>
                      </a:r>
                    </a:p>
                  </a:txBody>
                  <a:tcPr marL="71597" marR="71597" marT="35799" marB="35799" anchor="ctr">
                    <a:solidFill>
                      <a:schemeClr val="bg1"/>
                    </a:solidFill>
                  </a:tcPr>
                </a:tc>
                <a:tc>
                  <a:txBody>
                    <a:bodyPr/>
                    <a:lstStyle/>
                    <a:p>
                      <a:pPr algn="r"/>
                      <a:r>
                        <a:rPr lang="es-ES" sz="1400" dirty="0"/>
                        <a:t>7.801</a:t>
                      </a:r>
                    </a:p>
                  </a:txBody>
                  <a:tcPr marL="71597" marR="71597" marT="35799" marB="35799" anchor="ctr">
                    <a:solidFill>
                      <a:schemeClr val="bg1"/>
                    </a:solidFill>
                  </a:tcPr>
                </a:tc>
                <a:tc>
                  <a:txBody>
                    <a:bodyPr/>
                    <a:lstStyle/>
                    <a:p>
                      <a:pPr marL="0" marR="0" lvl="0" indent="0" algn="r" defTabSz="3753305" rtl="0" eaLnBrk="1" fontAlgn="auto" latinLnBrk="0" hangingPunct="1">
                        <a:lnSpc>
                          <a:spcPct val="100000"/>
                        </a:lnSpc>
                        <a:spcBef>
                          <a:spcPts val="0"/>
                        </a:spcBef>
                        <a:spcAft>
                          <a:spcPts val="0"/>
                        </a:spcAft>
                        <a:buClrTx/>
                        <a:buSzTx/>
                        <a:buFontTx/>
                        <a:buNone/>
                        <a:tabLst/>
                        <a:defRPr/>
                      </a:pPr>
                      <a:r>
                        <a:rPr lang="es-ES" sz="1400" dirty="0"/>
                        <a:t>0.009</a:t>
                      </a:r>
                    </a:p>
                  </a:txBody>
                  <a:tcPr marL="71597" marR="71597" marT="35799" marB="35799" anchor="ctr">
                    <a:solidFill>
                      <a:schemeClr val="bg1"/>
                    </a:solidFill>
                  </a:tcPr>
                </a:tc>
                <a:tc>
                  <a:txBody>
                    <a:bodyPr/>
                    <a:lstStyle/>
                    <a:p>
                      <a:pPr algn="r"/>
                      <a:r>
                        <a:rPr lang="es-ES" sz="1400" dirty="0"/>
                        <a:t>0.054</a:t>
                      </a:r>
                    </a:p>
                  </a:txBody>
                  <a:tcPr marL="71597" marR="71597" marT="35799" marB="35799" anchor="ctr">
                    <a:solidFill>
                      <a:schemeClr val="bg1"/>
                    </a:solidFill>
                  </a:tcPr>
                </a:tc>
                <a:extLst>
                  <a:ext uri="{0D108BD9-81ED-4DB2-BD59-A6C34878D82A}">
                    <a16:rowId xmlns:a16="http://schemas.microsoft.com/office/drawing/2014/main" val="2241609471"/>
                  </a:ext>
                </a:extLst>
              </a:tr>
              <a:tr h="350634">
                <a:tc vMerge="1">
                  <a:txBody>
                    <a:bodyPr/>
                    <a:lstStyle/>
                    <a:p>
                      <a:endParaRPr lang="en-GB" sz="1400" noProof="0" dirty="0"/>
                    </a:p>
                  </a:txBody>
                  <a:tcPr marL="71597" marR="71597" marT="35799" marB="35799">
                    <a:solidFill>
                      <a:schemeClr val="bg1">
                        <a:lumMod val="95000"/>
                      </a:schemeClr>
                    </a:solidFill>
                  </a:tcPr>
                </a:tc>
                <a:tc>
                  <a:txBody>
                    <a:bodyPr/>
                    <a:lstStyle/>
                    <a:p>
                      <a:r>
                        <a:rPr lang="en-GB" sz="1400" noProof="0" dirty="0"/>
                        <a:t>ROI * Dimension</a:t>
                      </a:r>
                    </a:p>
                  </a:txBody>
                  <a:tcPr marL="71597" marR="71597" marT="35799" marB="35799">
                    <a:solidFill>
                      <a:schemeClr val="bg1">
                        <a:lumMod val="95000"/>
                      </a:schemeClr>
                    </a:solidFill>
                  </a:tcPr>
                </a:tc>
                <a:tc>
                  <a:txBody>
                    <a:bodyPr/>
                    <a:lstStyle/>
                    <a:p>
                      <a:pPr algn="r"/>
                      <a:r>
                        <a:rPr lang="es-ES" sz="1400" dirty="0"/>
                        <a:t>0.037 </a:t>
                      </a:r>
                    </a:p>
                  </a:txBody>
                  <a:tcPr marL="71597" marR="71597" marT="35799" marB="35799" anchor="ctr">
                    <a:solidFill>
                      <a:schemeClr val="bg1">
                        <a:lumMod val="95000"/>
                      </a:schemeClr>
                    </a:solidFill>
                  </a:tcPr>
                </a:tc>
                <a:tc>
                  <a:txBody>
                    <a:bodyPr/>
                    <a:lstStyle/>
                    <a:p>
                      <a:pPr algn="r"/>
                      <a:r>
                        <a:rPr lang="es-ES" sz="1400" dirty="0"/>
                        <a:t>8</a:t>
                      </a:r>
                    </a:p>
                  </a:txBody>
                  <a:tcPr marL="71597" marR="71597" marT="35799" marB="35799" anchor="ctr">
                    <a:solidFill>
                      <a:schemeClr val="bg1">
                        <a:lumMod val="95000"/>
                      </a:schemeClr>
                    </a:solidFill>
                  </a:tcPr>
                </a:tc>
                <a:tc>
                  <a:txBody>
                    <a:bodyPr/>
                    <a:lstStyle/>
                    <a:p>
                      <a:pPr algn="r"/>
                      <a:r>
                        <a:rPr lang="es-ES" sz="1400" dirty="0"/>
                        <a:t>0.005</a:t>
                      </a:r>
                    </a:p>
                  </a:txBody>
                  <a:tcPr marL="71597" marR="71597" marT="35799" marB="35799" anchor="ctr">
                    <a:solidFill>
                      <a:schemeClr val="bg1">
                        <a:lumMod val="95000"/>
                      </a:schemeClr>
                    </a:solidFill>
                  </a:tcPr>
                </a:tc>
                <a:tc>
                  <a:txBody>
                    <a:bodyPr/>
                    <a:lstStyle/>
                    <a:p>
                      <a:pPr algn="r"/>
                      <a:r>
                        <a:rPr lang="es-ES" sz="1400" dirty="0"/>
                        <a:t>7.640</a:t>
                      </a:r>
                    </a:p>
                  </a:txBody>
                  <a:tcPr marL="71597" marR="71597" marT="35799" marB="35799" anchor="ctr">
                    <a:solidFill>
                      <a:schemeClr val="bg1">
                        <a:lumMod val="95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&lt; .001</a:t>
                      </a:r>
                    </a:p>
                  </a:txBody>
                  <a:tcPr marL="71597" marR="71597" marT="35799" marB="35799" anchor="ctr">
                    <a:solidFill>
                      <a:schemeClr val="bg1">
                        <a:lumMod val="95000"/>
                      </a:schemeClr>
                    </a:solidFill>
                  </a:tcPr>
                </a:tc>
                <a:tc>
                  <a:txBody>
                    <a:bodyPr/>
                    <a:lstStyle/>
                    <a:p>
                      <a:pPr algn="r"/>
                      <a:r>
                        <a:rPr lang="es-ES" sz="1400" dirty="0"/>
                        <a:t>0.056</a:t>
                      </a:r>
                    </a:p>
                  </a:txBody>
                  <a:tcPr marL="71597" marR="71597" marT="35799" marB="35799" anchor="ctr">
                    <a:solidFill>
                      <a:schemeClr val="bg1">
                        <a:lumMod val="95000"/>
                      </a:schemeClr>
                    </a:solidFill>
                  </a:tcPr>
                </a:tc>
                <a:extLst>
                  <a:ext uri="{0D108BD9-81ED-4DB2-BD59-A6C34878D82A}">
                    <a16:rowId xmlns:a16="http://schemas.microsoft.com/office/drawing/2014/main" val="21124050"/>
                  </a:ext>
                </a:extLst>
              </a:tr>
              <a:tr h="350634">
                <a:tc rowSpan="3">
                  <a:txBody>
                    <a:bodyPr/>
                    <a:lstStyle/>
                    <a:p>
                      <a:pPr marL="0" marR="0" lvl="0" indent="0" algn="ctr" defTabSz="3753305" rtl="0" eaLnBrk="1" fontAlgn="auto" latinLnBrk="0" hangingPunct="1">
                        <a:lnSpc>
                          <a:spcPct val="100000"/>
                        </a:lnSpc>
                        <a:spcBef>
                          <a:spcPts val="0"/>
                        </a:spcBef>
                        <a:spcAft>
                          <a:spcPts val="0"/>
                        </a:spcAft>
                        <a:buClrTx/>
                        <a:buSzTx/>
                        <a:buFontTx/>
                        <a:buNone/>
                        <a:tabLst/>
                        <a:defRPr/>
                      </a:pPr>
                      <a:r>
                        <a:rPr lang="en-GB" sz="1400" noProof="0" dirty="0"/>
                        <a:t>Item CV</a:t>
                      </a:r>
                    </a:p>
                  </a:txBody>
                  <a:tcPr marL="71597" marR="71597" marT="35799" marB="35799" anchor="ctr">
                    <a:solidFill>
                      <a:schemeClr val="bg1"/>
                    </a:solidFill>
                  </a:tcPr>
                </a:tc>
                <a:tc>
                  <a:txBody>
                    <a:bodyPr/>
                    <a:lstStyle/>
                    <a:p>
                      <a:pPr marL="0" marR="0" lvl="0" indent="0" algn="l" defTabSz="3753305" rtl="0" eaLnBrk="1" fontAlgn="auto" latinLnBrk="0" hangingPunct="1">
                        <a:lnSpc>
                          <a:spcPct val="100000"/>
                        </a:lnSpc>
                        <a:spcBef>
                          <a:spcPts val="0"/>
                        </a:spcBef>
                        <a:spcAft>
                          <a:spcPts val="0"/>
                        </a:spcAft>
                        <a:buClrTx/>
                        <a:buSzTx/>
                        <a:buFontTx/>
                        <a:buNone/>
                        <a:tabLst/>
                        <a:defRPr/>
                      </a:pPr>
                      <a:r>
                        <a:rPr lang="en-GB" sz="1400" noProof="0" dirty="0"/>
                        <a:t>ROI</a:t>
                      </a:r>
                    </a:p>
                  </a:txBody>
                  <a:tcPr marL="71597" marR="71597" marT="35799" marB="35799">
                    <a:solidFill>
                      <a:schemeClr val="bg1"/>
                    </a:solidFill>
                  </a:tcPr>
                </a:tc>
                <a:tc>
                  <a:txBody>
                    <a:bodyPr/>
                    <a:lstStyle/>
                    <a:p>
                      <a:pPr algn="r"/>
                      <a:r>
                        <a:rPr lang="es-ES" sz="1400" dirty="0"/>
                        <a:t>0.171</a:t>
                      </a:r>
                    </a:p>
                  </a:txBody>
                  <a:tcPr marL="71597" marR="71597" marT="35799" marB="35799" anchor="ctr">
                    <a:solidFill>
                      <a:schemeClr val="bg1"/>
                    </a:solidFill>
                  </a:tcPr>
                </a:tc>
                <a:tc>
                  <a:txBody>
                    <a:bodyPr/>
                    <a:lstStyle/>
                    <a:p>
                      <a:pPr algn="r"/>
                      <a:r>
                        <a:rPr lang="es-ES" sz="1400" dirty="0"/>
                        <a:t>8</a:t>
                      </a:r>
                    </a:p>
                  </a:txBody>
                  <a:tcPr marL="71597" marR="71597" marT="35799" marB="35799" anchor="ctr">
                    <a:solidFill>
                      <a:schemeClr val="bg1"/>
                    </a:solidFill>
                  </a:tcPr>
                </a:tc>
                <a:tc>
                  <a:txBody>
                    <a:bodyPr/>
                    <a:lstStyle/>
                    <a:p>
                      <a:pPr algn="r"/>
                      <a:r>
                        <a:rPr lang="es-ES" sz="1400" dirty="0"/>
                        <a:t>0.033</a:t>
                      </a:r>
                    </a:p>
                  </a:txBody>
                  <a:tcPr marL="71597" marR="71597" marT="35799" marB="35799" anchor="ctr">
                    <a:solidFill>
                      <a:schemeClr val="bg1"/>
                    </a:solidFill>
                  </a:tcPr>
                </a:tc>
                <a:tc>
                  <a:txBody>
                    <a:bodyPr/>
                    <a:lstStyle/>
                    <a:p>
                      <a:pPr algn="r"/>
                      <a:r>
                        <a:rPr lang="es-ES" sz="1400" dirty="0"/>
                        <a:t>27.657</a:t>
                      </a:r>
                    </a:p>
                  </a:txBody>
                  <a:tcPr marL="71597" marR="71597" marT="35799" marB="35799" anchor="ctr">
                    <a:solidFill>
                      <a:schemeClr val="bg1"/>
                    </a:solidFill>
                  </a:tcPr>
                </a:tc>
                <a:tc>
                  <a:txBody>
                    <a:bodyPr/>
                    <a:lstStyle/>
                    <a:p>
                      <a:pPr marL="0" marR="0" lvl="0" indent="0" algn="r" defTabSz="3753305" rtl="0" eaLnBrk="1" fontAlgn="auto" latinLnBrk="0" hangingPunct="1">
                        <a:lnSpc>
                          <a:spcPct val="100000"/>
                        </a:lnSpc>
                        <a:spcBef>
                          <a:spcPts val="0"/>
                        </a:spcBef>
                        <a:spcAft>
                          <a:spcPts val="0"/>
                        </a:spcAft>
                        <a:buClrTx/>
                        <a:buSzTx/>
                        <a:buFontTx/>
                        <a:buNone/>
                        <a:tabLst/>
                        <a:defRPr/>
                      </a:pPr>
                      <a:r>
                        <a:rPr lang="en-US" sz="1400" dirty="0"/>
                        <a:t>&lt; .001</a:t>
                      </a:r>
                    </a:p>
                  </a:txBody>
                  <a:tcPr marL="71597" marR="71597" marT="35799" marB="35799" anchor="ctr">
                    <a:solidFill>
                      <a:schemeClr val="bg1"/>
                    </a:solidFill>
                  </a:tcPr>
                </a:tc>
                <a:tc>
                  <a:txBody>
                    <a:bodyPr/>
                    <a:lstStyle/>
                    <a:p>
                      <a:pPr algn="r"/>
                      <a:r>
                        <a:rPr lang="es-ES" sz="1400" dirty="0"/>
                        <a:t>0.334</a:t>
                      </a:r>
                    </a:p>
                  </a:txBody>
                  <a:tcPr marL="71597" marR="71597" marT="35799" marB="35799" anchor="ctr">
                    <a:solidFill>
                      <a:schemeClr val="bg1"/>
                    </a:solidFill>
                  </a:tcPr>
                </a:tc>
                <a:extLst>
                  <a:ext uri="{0D108BD9-81ED-4DB2-BD59-A6C34878D82A}">
                    <a16:rowId xmlns:a16="http://schemas.microsoft.com/office/drawing/2014/main" val="2462237601"/>
                  </a:ext>
                </a:extLst>
              </a:tr>
              <a:tr h="350634">
                <a:tc vMerge="1">
                  <a:txBody>
                    <a:bodyPr/>
                    <a:lstStyle/>
                    <a:p>
                      <a:pPr marL="0" marR="0" lvl="0" indent="0" algn="l" defTabSz="3753305" rtl="0" eaLnBrk="1" fontAlgn="auto" latinLnBrk="0" hangingPunct="1">
                        <a:lnSpc>
                          <a:spcPct val="100000"/>
                        </a:lnSpc>
                        <a:spcBef>
                          <a:spcPts val="0"/>
                        </a:spcBef>
                        <a:spcAft>
                          <a:spcPts val="0"/>
                        </a:spcAft>
                        <a:buClrTx/>
                        <a:buSzTx/>
                        <a:buFontTx/>
                        <a:buNone/>
                        <a:tabLst/>
                        <a:defRPr/>
                      </a:pPr>
                      <a:endParaRPr lang="en-GB" sz="1400" noProof="0" dirty="0"/>
                    </a:p>
                  </a:txBody>
                  <a:tcPr marL="71597" marR="71597" marT="35799" marB="35799">
                    <a:solidFill>
                      <a:schemeClr val="bg1">
                        <a:lumMod val="95000"/>
                      </a:schemeClr>
                    </a:solidFill>
                  </a:tcPr>
                </a:tc>
                <a:tc>
                  <a:txBody>
                    <a:bodyPr/>
                    <a:lstStyle/>
                    <a:p>
                      <a:pPr marL="0" marR="0" lvl="0" indent="0" algn="l" defTabSz="3753305" rtl="0" eaLnBrk="1" fontAlgn="auto" latinLnBrk="0" hangingPunct="1">
                        <a:lnSpc>
                          <a:spcPct val="100000"/>
                        </a:lnSpc>
                        <a:spcBef>
                          <a:spcPts val="0"/>
                        </a:spcBef>
                        <a:spcAft>
                          <a:spcPts val="0"/>
                        </a:spcAft>
                        <a:buClrTx/>
                        <a:buSzTx/>
                        <a:buFontTx/>
                        <a:buNone/>
                        <a:tabLst/>
                        <a:defRPr/>
                      </a:pPr>
                      <a:r>
                        <a:rPr lang="en-GB" sz="1400" noProof="0" dirty="0"/>
                        <a:t>Dimension</a:t>
                      </a:r>
                    </a:p>
                  </a:txBody>
                  <a:tcPr marL="71597" marR="71597" marT="35799" marB="35799">
                    <a:solidFill>
                      <a:schemeClr val="bg1">
                        <a:lumMod val="95000"/>
                      </a:schemeClr>
                    </a:solidFill>
                  </a:tcPr>
                </a:tc>
                <a:tc>
                  <a:txBody>
                    <a:bodyPr/>
                    <a:lstStyle/>
                    <a:p>
                      <a:pPr algn="r"/>
                      <a:r>
                        <a:rPr lang="es-ES" sz="1400" dirty="0"/>
                        <a:t>0.033</a:t>
                      </a:r>
                    </a:p>
                  </a:txBody>
                  <a:tcPr marL="71597" marR="71597" marT="35799" marB="35799" anchor="ctr">
                    <a:solidFill>
                      <a:schemeClr val="bg1">
                        <a:lumMod val="95000"/>
                      </a:schemeClr>
                    </a:solidFill>
                  </a:tcPr>
                </a:tc>
                <a:tc>
                  <a:txBody>
                    <a:bodyPr/>
                    <a:lstStyle/>
                    <a:p>
                      <a:pPr algn="r"/>
                      <a:r>
                        <a:rPr lang="es-ES" sz="1400" dirty="0"/>
                        <a:t>1</a:t>
                      </a:r>
                    </a:p>
                  </a:txBody>
                  <a:tcPr marL="71597" marR="71597" marT="35799" marB="35799" anchor="ctr">
                    <a:solidFill>
                      <a:schemeClr val="bg1">
                        <a:lumMod val="95000"/>
                      </a:schemeClr>
                    </a:solidFill>
                  </a:tcPr>
                </a:tc>
                <a:tc>
                  <a:txBody>
                    <a:bodyPr/>
                    <a:lstStyle/>
                    <a:p>
                      <a:pPr algn="r"/>
                      <a:r>
                        <a:rPr lang="es-ES" sz="1400" dirty="0"/>
                        <a:t>0.033</a:t>
                      </a:r>
                    </a:p>
                  </a:txBody>
                  <a:tcPr marL="71597" marR="71597" marT="35799" marB="35799" anchor="ctr">
                    <a:solidFill>
                      <a:schemeClr val="bg1">
                        <a:lumMod val="95000"/>
                      </a:schemeClr>
                    </a:solidFill>
                  </a:tcPr>
                </a:tc>
                <a:tc>
                  <a:txBody>
                    <a:bodyPr/>
                    <a:lstStyle/>
                    <a:p>
                      <a:pPr algn="r"/>
                      <a:r>
                        <a:rPr lang="es-ES" sz="1400" dirty="0"/>
                        <a:t>2.938</a:t>
                      </a:r>
                    </a:p>
                  </a:txBody>
                  <a:tcPr marL="71597" marR="71597" marT="35799" marB="35799" anchor="ctr">
                    <a:solidFill>
                      <a:schemeClr val="bg1">
                        <a:lumMod val="95000"/>
                      </a:schemeClr>
                    </a:solidFill>
                  </a:tcPr>
                </a:tc>
                <a:tc>
                  <a:txBody>
                    <a:bodyPr/>
                    <a:lstStyle/>
                    <a:p>
                      <a:pPr algn="r"/>
                      <a:r>
                        <a:rPr lang="es-ES" sz="1400" dirty="0"/>
                        <a:t>0.097</a:t>
                      </a:r>
                    </a:p>
                  </a:txBody>
                  <a:tcPr marL="71597" marR="71597" marT="35799" marB="35799" anchor="ctr">
                    <a:solidFill>
                      <a:schemeClr val="bg1">
                        <a:lumMod val="95000"/>
                      </a:schemeClr>
                    </a:solidFill>
                  </a:tcPr>
                </a:tc>
                <a:tc>
                  <a:txBody>
                    <a:bodyPr/>
                    <a:lstStyle/>
                    <a:p>
                      <a:pPr algn="r"/>
                      <a:r>
                        <a:rPr lang="es-ES" sz="1400" dirty="0"/>
                        <a:t>0.043</a:t>
                      </a:r>
                    </a:p>
                  </a:txBody>
                  <a:tcPr marL="71597" marR="71597" marT="35799" marB="35799" anchor="ctr">
                    <a:solidFill>
                      <a:schemeClr val="bg1">
                        <a:lumMod val="95000"/>
                      </a:schemeClr>
                    </a:solidFill>
                  </a:tcPr>
                </a:tc>
                <a:extLst>
                  <a:ext uri="{0D108BD9-81ED-4DB2-BD59-A6C34878D82A}">
                    <a16:rowId xmlns:a16="http://schemas.microsoft.com/office/drawing/2014/main" val="2463919221"/>
                  </a:ext>
                </a:extLst>
              </a:tr>
              <a:tr h="350634">
                <a:tc vMerge="1">
                  <a:txBody>
                    <a:bodyPr/>
                    <a:lstStyle/>
                    <a:p>
                      <a:pPr marL="0" marR="0" lvl="0" indent="0" algn="l" defTabSz="3753305" rtl="0" eaLnBrk="1" fontAlgn="auto" latinLnBrk="0" hangingPunct="1">
                        <a:lnSpc>
                          <a:spcPct val="100000"/>
                        </a:lnSpc>
                        <a:spcBef>
                          <a:spcPts val="0"/>
                        </a:spcBef>
                        <a:spcAft>
                          <a:spcPts val="0"/>
                        </a:spcAft>
                        <a:buClrTx/>
                        <a:buSzTx/>
                        <a:buFontTx/>
                        <a:buNone/>
                        <a:tabLst/>
                        <a:defRPr/>
                      </a:pPr>
                      <a:endParaRPr lang="en-GB" sz="1400" noProof="0" dirty="0"/>
                    </a:p>
                  </a:txBody>
                  <a:tcPr marL="71597" marR="71597" marT="35799" marB="35799">
                    <a:solidFill>
                      <a:schemeClr val="bg1"/>
                    </a:solidFill>
                  </a:tcPr>
                </a:tc>
                <a:tc>
                  <a:txBody>
                    <a:bodyPr/>
                    <a:lstStyle/>
                    <a:p>
                      <a:pPr marL="0" marR="0" lvl="0" indent="0" algn="l" defTabSz="3753305" rtl="0" eaLnBrk="1" fontAlgn="auto" latinLnBrk="0" hangingPunct="1">
                        <a:lnSpc>
                          <a:spcPct val="100000"/>
                        </a:lnSpc>
                        <a:spcBef>
                          <a:spcPts val="0"/>
                        </a:spcBef>
                        <a:spcAft>
                          <a:spcPts val="0"/>
                        </a:spcAft>
                        <a:buClrTx/>
                        <a:buSzTx/>
                        <a:buFontTx/>
                        <a:buNone/>
                        <a:tabLst/>
                        <a:defRPr/>
                      </a:pPr>
                      <a:r>
                        <a:rPr lang="en-GB" sz="1400" noProof="0" dirty="0"/>
                        <a:t>ROI * Dimension</a:t>
                      </a:r>
                    </a:p>
                  </a:txBody>
                  <a:tcPr marL="71597" marR="71597" marT="35799" marB="35799">
                    <a:solidFill>
                      <a:schemeClr val="bg1"/>
                    </a:solidFill>
                  </a:tcPr>
                </a:tc>
                <a:tc>
                  <a:txBody>
                    <a:bodyPr/>
                    <a:lstStyle/>
                    <a:p>
                      <a:pPr algn="r"/>
                      <a:r>
                        <a:rPr lang="es-ES" sz="1400" dirty="0"/>
                        <a:t>0.045</a:t>
                      </a:r>
                    </a:p>
                  </a:txBody>
                  <a:tcPr marL="71597" marR="71597" marT="35799" marB="35799" anchor="ctr">
                    <a:solidFill>
                      <a:schemeClr val="bg1"/>
                    </a:solidFill>
                  </a:tcPr>
                </a:tc>
                <a:tc>
                  <a:txBody>
                    <a:bodyPr/>
                    <a:lstStyle/>
                    <a:p>
                      <a:pPr algn="r"/>
                      <a:r>
                        <a:rPr lang="es-ES" sz="1400" dirty="0"/>
                        <a:t>8</a:t>
                      </a:r>
                    </a:p>
                  </a:txBody>
                  <a:tcPr marL="71597" marR="71597" marT="35799" marB="35799" anchor="ctr">
                    <a:solidFill>
                      <a:schemeClr val="bg1"/>
                    </a:solidFill>
                  </a:tcPr>
                </a:tc>
                <a:tc>
                  <a:txBody>
                    <a:bodyPr/>
                    <a:lstStyle/>
                    <a:p>
                      <a:pPr algn="r"/>
                      <a:r>
                        <a:rPr lang="es-ES" sz="1400" dirty="0"/>
                        <a:t>0.009</a:t>
                      </a:r>
                    </a:p>
                  </a:txBody>
                  <a:tcPr marL="71597" marR="71597" marT="35799" marB="35799" anchor="ctr">
                    <a:solidFill>
                      <a:schemeClr val="bg1"/>
                    </a:solidFill>
                  </a:tcPr>
                </a:tc>
                <a:tc>
                  <a:txBody>
                    <a:bodyPr/>
                    <a:lstStyle/>
                    <a:p>
                      <a:pPr algn="r"/>
                      <a:r>
                        <a:rPr lang="es-ES" sz="1400" dirty="0"/>
                        <a:t>7.281</a:t>
                      </a:r>
                    </a:p>
                  </a:txBody>
                  <a:tcPr marL="71597" marR="71597" marT="35799" marB="35799" anchor="ctr">
                    <a:solidFill>
                      <a:schemeClr val="bg1"/>
                    </a:solidFill>
                  </a:tcPr>
                </a:tc>
                <a:tc>
                  <a:txBody>
                    <a:bodyPr/>
                    <a:lstStyle/>
                    <a:p>
                      <a:pPr marL="0" marR="0" lvl="0" indent="0" algn="r" defTabSz="3753305" rtl="0" eaLnBrk="1" fontAlgn="auto" latinLnBrk="0" hangingPunct="1">
                        <a:lnSpc>
                          <a:spcPct val="100000"/>
                        </a:lnSpc>
                        <a:spcBef>
                          <a:spcPts val="0"/>
                        </a:spcBef>
                        <a:spcAft>
                          <a:spcPts val="0"/>
                        </a:spcAft>
                        <a:buClrTx/>
                        <a:buSzTx/>
                        <a:buFontTx/>
                        <a:buNone/>
                        <a:tabLst/>
                        <a:defRPr/>
                      </a:pPr>
                      <a:r>
                        <a:rPr lang="en-US" sz="1400" dirty="0"/>
                        <a:t>&lt; .001</a:t>
                      </a:r>
                    </a:p>
                  </a:txBody>
                  <a:tcPr marL="71597" marR="71597" marT="35799" marB="35799" anchor="ctr">
                    <a:solidFill>
                      <a:schemeClr val="bg1"/>
                    </a:solidFill>
                  </a:tcPr>
                </a:tc>
                <a:tc>
                  <a:txBody>
                    <a:bodyPr/>
                    <a:lstStyle/>
                    <a:p>
                      <a:pPr algn="r"/>
                      <a:r>
                        <a:rPr lang="es-ES" sz="1400" dirty="0"/>
                        <a:t>0.105</a:t>
                      </a:r>
                    </a:p>
                  </a:txBody>
                  <a:tcPr marL="71597" marR="71597" marT="35799" marB="35799" anchor="ctr">
                    <a:solidFill>
                      <a:schemeClr val="bg1"/>
                    </a:solidFill>
                  </a:tcPr>
                </a:tc>
                <a:extLst>
                  <a:ext uri="{0D108BD9-81ED-4DB2-BD59-A6C34878D82A}">
                    <a16:rowId xmlns:a16="http://schemas.microsoft.com/office/drawing/2014/main" val="3935175139"/>
                  </a:ext>
                </a:extLst>
              </a:tr>
            </a:tbl>
          </a:graphicData>
        </a:graphic>
      </p:graphicFrame>
      <p:sp>
        <p:nvSpPr>
          <p:cNvPr id="461" name="Rectángulo 21">
            <a:extLst>
              <a:ext uri="{FF2B5EF4-FFF2-40B4-BE49-F238E27FC236}">
                <a16:creationId xmlns:a16="http://schemas.microsoft.com/office/drawing/2014/main" id="{B12817C9-D420-4041-BAFF-03572BAF3796}"/>
              </a:ext>
            </a:extLst>
          </p:cNvPr>
          <p:cNvSpPr/>
          <p:nvPr/>
        </p:nvSpPr>
        <p:spPr>
          <a:xfrm>
            <a:off x="1368677" y="32691609"/>
            <a:ext cx="8867285" cy="2554545"/>
          </a:xfrm>
          <a:prstGeom prst="rect">
            <a:avLst/>
          </a:prstGeom>
        </p:spPr>
        <p:txBody>
          <a:bodyPr wrap="square">
            <a:spAutoFit/>
          </a:bodyPr>
          <a:lstStyle/>
          <a:p>
            <a:r>
              <a:rPr lang="en-US" sz="2000" b="1" dirty="0">
                <a:solidFill>
                  <a:srgbClr val="1C4072"/>
                </a:solidFill>
              </a:rPr>
              <a:t>Statistical significance </a:t>
            </a:r>
            <a:r>
              <a:rPr lang="en-US" sz="2000" dirty="0">
                <a:solidFill>
                  <a:srgbClr val="1C4072"/>
                </a:solidFill>
              </a:rPr>
              <a:t>of decoding performance at the group level was assessed with two repeated-measures ANOVAs with one factor (ROI) to analyze differences between ROIs. Then, to further explore whether our ROIs showed a bias towards decoding more the affect or likableness of social knowledge, we performed a repeated-measures ANOVA with two factors: ROI and dimension of social information (i.e. affect vs. likableness). Finally, we used paired </a:t>
            </a:r>
            <a:r>
              <a:rPr lang="en-US" sz="2000" i="1" dirty="0">
                <a:solidFill>
                  <a:srgbClr val="1C4072"/>
                </a:solidFill>
              </a:rPr>
              <a:t>t</a:t>
            </a:r>
            <a:r>
              <a:rPr lang="en-US" sz="2000" dirty="0">
                <a:solidFill>
                  <a:srgbClr val="1C4072"/>
                </a:solidFill>
              </a:rPr>
              <a:t>-tests to compare the average decoding accuracy in semantic ROIs compared with social ROIs</a:t>
            </a:r>
          </a:p>
        </p:txBody>
      </p:sp>
      <p:pic>
        <p:nvPicPr>
          <p:cNvPr id="462" name="Imagen 407">
            <a:extLst>
              <a:ext uri="{FF2B5EF4-FFF2-40B4-BE49-F238E27FC236}">
                <a16:creationId xmlns:a16="http://schemas.microsoft.com/office/drawing/2014/main" id="{9FA2D96F-42DB-2644-A399-2349A4698C90}"/>
              </a:ext>
            </a:extLst>
          </p:cNvPr>
          <p:cNvPicPr>
            <a:picLocks noChangeAspect="1"/>
          </p:cNvPicPr>
          <p:nvPr/>
        </p:nvPicPr>
        <p:blipFill>
          <a:blip r:embed="rId9"/>
          <a:stretch>
            <a:fillRect/>
          </a:stretch>
        </p:blipFill>
        <p:spPr>
          <a:xfrm>
            <a:off x="821701" y="32872729"/>
            <a:ext cx="429670" cy="327781"/>
          </a:xfrm>
          <a:prstGeom prst="rect">
            <a:avLst/>
          </a:prstGeom>
        </p:spPr>
      </p:pic>
      <p:pic>
        <p:nvPicPr>
          <p:cNvPr id="463" name="Imagen 309">
            <a:extLst>
              <a:ext uri="{FF2B5EF4-FFF2-40B4-BE49-F238E27FC236}">
                <a16:creationId xmlns:a16="http://schemas.microsoft.com/office/drawing/2014/main" id="{115DBDCB-0A4A-774C-B8F4-262479194E06}"/>
              </a:ext>
            </a:extLst>
          </p:cNvPr>
          <p:cNvPicPr>
            <a:picLocks noChangeAspect="1"/>
          </p:cNvPicPr>
          <p:nvPr/>
        </p:nvPicPr>
        <p:blipFill>
          <a:blip r:embed="rId9"/>
          <a:stretch>
            <a:fillRect/>
          </a:stretch>
        </p:blipFill>
        <p:spPr>
          <a:xfrm>
            <a:off x="16561891" y="17834444"/>
            <a:ext cx="429670" cy="327781"/>
          </a:xfrm>
          <a:prstGeom prst="rect">
            <a:avLst/>
          </a:prstGeom>
        </p:spPr>
      </p:pic>
      <p:sp>
        <p:nvSpPr>
          <p:cNvPr id="464" name="CuadroTexto 310">
            <a:extLst>
              <a:ext uri="{FF2B5EF4-FFF2-40B4-BE49-F238E27FC236}">
                <a16:creationId xmlns:a16="http://schemas.microsoft.com/office/drawing/2014/main" id="{9D552E8E-926D-7148-B9BE-916017BE0C3C}"/>
              </a:ext>
            </a:extLst>
          </p:cNvPr>
          <p:cNvSpPr txBox="1"/>
          <p:nvPr/>
        </p:nvSpPr>
        <p:spPr>
          <a:xfrm>
            <a:off x="16118426" y="16306884"/>
            <a:ext cx="13504504" cy="830997"/>
          </a:xfrm>
          <a:prstGeom prst="rect">
            <a:avLst/>
          </a:prstGeom>
          <a:noFill/>
        </p:spPr>
        <p:txBody>
          <a:bodyPr wrap="square" rtlCol="0">
            <a:spAutoFit/>
          </a:bodyPr>
          <a:lstStyle/>
          <a:p>
            <a:r>
              <a:rPr lang="en-US" sz="1600" b="1" dirty="0">
                <a:solidFill>
                  <a:schemeClr val="tx1">
                    <a:lumMod val="95000"/>
                    <a:lumOff val="5000"/>
                  </a:schemeClr>
                </a:solidFill>
              </a:rPr>
              <a:t>Figure 1. Distribution of ratings of social concepts. </a:t>
            </a:r>
            <a:r>
              <a:rPr lang="en-US" sz="1600" dirty="0">
                <a:solidFill>
                  <a:schemeClr val="tx1">
                    <a:lumMod val="95000"/>
                    <a:lumOff val="5000"/>
                  </a:schemeClr>
                </a:solidFill>
              </a:rPr>
              <a:t>Participants read each concept definition and rated whether the described behavior involved the emotions of oneself or others (affect; </a:t>
            </a:r>
            <a:r>
              <a:rPr lang="en-US" sz="1600" i="1" dirty="0">
                <a:solidFill>
                  <a:schemeClr val="tx1">
                    <a:lumMod val="95000"/>
                    <a:lumOff val="5000"/>
                  </a:schemeClr>
                </a:solidFill>
              </a:rPr>
              <a:t>red</a:t>
            </a:r>
            <a:r>
              <a:rPr lang="en-US" sz="1600" dirty="0">
                <a:solidFill>
                  <a:schemeClr val="tx1">
                    <a:lumMod val="95000"/>
                    <a:lumOff val="5000"/>
                  </a:schemeClr>
                </a:solidFill>
              </a:rPr>
              <a:t>) as well as whether such behavior was socially desirable (likableness; </a:t>
            </a:r>
            <a:r>
              <a:rPr lang="en-US" sz="1600" i="1" dirty="0">
                <a:solidFill>
                  <a:schemeClr val="tx1">
                    <a:lumMod val="95000"/>
                    <a:lumOff val="5000"/>
                  </a:schemeClr>
                </a:solidFill>
              </a:rPr>
              <a:t>grey</a:t>
            </a:r>
            <a:r>
              <a:rPr lang="en-US" sz="1600" dirty="0">
                <a:solidFill>
                  <a:schemeClr val="tx1">
                    <a:lumMod val="95000"/>
                    <a:lumOff val="5000"/>
                  </a:schemeClr>
                </a:solidFill>
              </a:rPr>
              <a:t>) on a scale from 0 (very nonaffective; very unlikable) to 100 (very affective; very likable).</a:t>
            </a:r>
          </a:p>
        </p:txBody>
      </p:sp>
      <p:pic>
        <p:nvPicPr>
          <p:cNvPr id="473" name="Imagen 394">
            <a:extLst>
              <a:ext uri="{FF2B5EF4-FFF2-40B4-BE49-F238E27FC236}">
                <a16:creationId xmlns:a16="http://schemas.microsoft.com/office/drawing/2014/main" id="{BC004547-C0F4-8241-97BD-EEE6F8637830}"/>
              </a:ext>
            </a:extLst>
          </p:cNvPr>
          <p:cNvPicPr>
            <a:picLocks noChangeAspect="1"/>
          </p:cNvPicPr>
          <p:nvPr/>
        </p:nvPicPr>
        <p:blipFill>
          <a:blip r:embed="rId9"/>
          <a:stretch>
            <a:fillRect/>
          </a:stretch>
        </p:blipFill>
        <p:spPr>
          <a:xfrm>
            <a:off x="11264758" y="39820401"/>
            <a:ext cx="429670" cy="327781"/>
          </a:xfrm>
          <a:prstGeom prst="rect">
            <a:avLst/>
          </a:prstGeom>
        </p:spPr>
      </p:pic>
      <p:sp>
        <p:nvSpPr>
          <p:cNvPr id="474" name="CuadroTexto 395">
            <a:extLst>
              <a:ext uri="{FF2B5EF4-FFF2-40B4-BE49-F238E27FC236}">
                <a16:creationId xmlns:a16="http://schemas.microsoft.com/office/drawing/2014/main" id="{E0CE9B22-C880-584F-AA93-B5C9D6F00963}"/>
              </a:ext>
            </a:extLst>
          </p:cNvPr>
          <p:cNvSpPr txBox="1"/>
          <p:nvPr/>
        </p:nvSpPr>
        <p:spPr>
          <a:xfrm>
            <a:off x="11791672" y="39538466"/>
            <a:ext cx="11438209" cy="1015663"/>
          </a:xfrm>
          <a:prstGeom prst="rect">
            <a:avLst/>
          </a:prstGeom>
          <a:noFill/>
        </p:spPr>
        <p:txBody>
          <a:bodyPr wrap="square" rtlCol="0">
            <a:spAutoFit/>
          </a:bodyPr>
          <a:lstStyle/>
          <a:p>
            <a:r>
              <a:rPr lang="en-US" sz="2000" dirty="0">
                <a:solidFill>
                  <a:srgbClr val="1C4072"/>
                </a:solidFill>
              </a:rPr>
              <a:t>The lateral temporal lobe contains the most information about the affect and likableness of social concepts. However, we also found evidence that the insula shows a bias towards the affect, and the anterior cingulate towards the likableness, of social concepts.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p:bldP spid="333" grpId="0"/>
      <p:bldP spid="334" grpId="0"/>
      <p:bldP spid="340"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4915</TotalTime>
  <Words>2057</Words>
  <Application>Microsoft Macintosh PowerPoint</Application>
  <PresentationFormat>Custom</PresentationFormat>
  <Paragraphs>225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Berlin Sans FB</vt:lpstr>
      <vt:lpstr>Berlin Sans FB Demi</vt:lpstr>
      <vt:lpstr>Calibri</vt:lpstr>
      <vt:lpstr>Tema de Office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 DIMITROPOULOU</dc:creator>
  <cp:lastModifiedBy>Daniel Alcalá López</cp:lastModifiedBy>
  <cp:revision>425</cp:revision>
  <cp:lastPrinted>2019-06-06T10:54:22Z</cp:lastPrinted>
  <dcterms:created xsi:type="dcterms:W3CDTF">2009-03-05T11:17:44Z</dcterms:created>
  <dcterms:modified xsi:type="dcterms:W3CDTF">2020-04-14T12:46:42Z</dcterms:modified>
</cp:coreProperties>
</file>